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8" r:id="rId3"/>
    <p:sldId id="259" r:id="rId4"/>
    <p:sldId id="265" r:id="rId5"/>
    <p:sldId id="282" r:id="rId6"/>
    <p:sldId id="283" r:id="rId7"/>
    <p:sldId id="284" r:id="rId8"/>
    <p:sldId id="285" r:id="rId9"/>
    <p:sldId id="286" r:id="rId10"/>
    <p:sldId id="287" r:id="rId11"/>
    <p:sldId id="288" r:id="rId12"/>
    <p:sldId id="289" r:id="rId13"/>
    <p:sldId id="290" r:id="rId14"/>
    <p:sldId id="294" r:id="rId15"/>
    <p:sldId id="266" r:id="rId16"/>
    <p:sldId id="292" r:id="rId17"/>
    <p:sldId id="267" r:id="rId18"/>
    <p:sldId id="260" r:id="rId19"/>
    <p:sldId id="270" r:id="rId20"/>
    <p:sldId id="272"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261" r:id="rId36"/>
    <p:sldId id="274" r:id="rId37"/>
    <p:sldId id="337" r:id="rId38"/>
    <p:sldId id="338" r:id="rId39"/>
    <p:sldId id="339" r:id="rId40"/>
    <p:sldId id="340" r:id="rId41"/>
    <p:sldId id="341" r:id="rId42"/>
    <p:sldId id="342" r:id="rId43"/>
    <p:sldId id="343" r:id="rId44"/>
    <p:sldId id="344" r:id="rId45"/>
    <p:sldId id="345" r:id="rId46"/>
    <p:sldId id="346" r:id="rId47"/>
    <p:sldId id="347" r:id="rId48"/>
    <p:sldId id="26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FC"/>
    <a:srgbClr val="24BA9D"/>
    <a:srgbClr val="D8E8F1"/>
    <a:srgbClr val="25CEBB"/>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9" autoAdjust="0"/>
    <p:restoredTop sz="94660"/>
  </p:normalViewPr>
  <p:slideViewPr>
    <p:cSldViewPr snapToGrid="0">
      <p:cViewPr>
        <p:scale>
          <a:sx n="65" d="100"/>
          <a:sy n="65" d="100"/>
        </p:scale>
        <p:origin x="1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D93DD-E45C-42A1-BDD1-32EC0A6B6C12}" type="datetimeFigureOut">
              <a:rPr lang="zh-CN" altLang="en-US" smtClean="0"/>
              <a:t>2017/9/20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98F6C-D172-4876-8ADF-D8F4701AD6B7}" type="slidenum">
              <a:rPr lang="zh-CN" altLang="en-US" smtClean="0"/>
              <a:t>‹#›</a:t>
            </a:fld>
            <a:endParaRPr lang="zh-CN" altLang="en-US"/>
          </a:p>
        </p:txBody>
      </p:sp>
    </p:spTree>
    <p:extLst>
      <p:ext uri="{BB962C8B-B14F-4D97-AF65-F5344CB8AC3E}">
        <p14:creationId xmlns:p14="http://schemas.microsoft.com/office/powerpoint/2010/main" val="356772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9312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778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9944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www.woolworker.com/" TargetMode="External"/><Relationship Id="rId5" Type="http://schemas.openxmlformats.org/officeDocument/2006/relationships/hyperlink" Target="http://www.tuancai88.com/" TargetMode="External"/><Relationship Id="rId4" Type="http://schemas.openxmlformats.org/officeDocument/2006/relationships/hyperlink" Target="http://www.haoyangmao.c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slideLayout" Target="../slideLayouts/slideLayout1.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slideLayout" Target="../slideLayouts/slideLayout1.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slideLayout" Target="../slideLayouts/slideLayout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2.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1.xml"/><Relationship Id="rId5" Type="http://schemas.openxmlformats.org/officeDocument/2006/relationships/tags" Target="../tags/tag55.xml"/><Relationship Id="rId4" Type="http://schemas.openxmlformats.org/officeDocument/2006/relationships/tags" Target="../tags/tag5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2.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1.xml"/><Relationship Id="rId5" Type="http://schemas.openxmlformats.org/officeDocument/2006/relationships/tags" Target="../tags/tag6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10" Type="http://schemas.openxmlformats.org/officeDocument/2006/relationships/image" Target="../media/image2.png"/><Relationship Id="rId4" Type="http://schemas.openxmlformats.org/officeDocument/2006/relationships/tags" Target="../tags/tag69.xml"/><Relationship Id="rId9"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同心圆 4"/>
          <p:cNvSpPr/>
          <p:nvPr/>
        </p:nvSpPr>
        <p:spPr>
          <a:xfrm>
            <a:off x="3576001" y="909001"/>
            <a:ext cx="5040000" cy="5040000"/>
          </a:xfrm>
          <a:prstGeom prst="donut">
            <a:avLst>
              <a:gd name="adj" fmla="val 360"/>
            </a:avLst>
          </a:prstGeom>
          <a:solidFill>
            <a:srgbClr val="25CEBB"/>
          </a:solidFill>
          <a:ln>
            <a:noFill/>
          </a:ln>
          <a:effectLst>
            <a:glow rad="127000">
              <a:schemeClr val="accent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空心弧 7"/>
          <p:cNvSpPr/>
          <p:nvPr/>
        </p:nvSpPr>
        <p:spPr>
          <a:xfrm rot="16200000">
            <a:off x="3562351" y="909001"/>
            <a:ext cx="5040000" cy="5040000"/>
          </a:xfrm>
          <a:prstGeom prst="blockArc">
            <a:avLst>
              <a:gd name="adj1" fmla="val 7378497"/>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p:cNvSpPr/>
          <p:nvPr/>
        </p:nvSpPr>
        <p:spPr>
          <a:xfrm>
            <a:off x="8072439" y="4633914"/>
            <a:ext cx="238125" cy="238125"/>
          </a:xfrm>
          <a:prstGeom prst="ellipse">
            <a:avLst/>
          </a:prstGeom>
          <a:solidFill>
            <a:srgbClr val="25CEBB"/>
          </a:solidFill>
          <a:ln>
            <a:noFill/>
          </a:ln>
          <a:effectLst>
            <a:glow rad="127000">
              <a:srgbClr val="00B0F0">
                <a:alpha val="1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空心弧 9"/>
          <p:cNvSpPr/>
          <p:nvPr/>
        </p:nvSpPr>
        <p:spPr>
          <a:xfrm rot="12600000">
            <a:off x="3216001" y="549001"/>
            <a:ext cx="5760000" cy="5760000"/>
          </a:xfrm>
          <a:prstGeom prst="blockArc">
            <a:avLst>
              <a:gd name="adj1" fmla="val 16767654"/>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空心弧 12"/>
          <p:cNvSpPr/>
          <p:nvPr/>
        </p:nvSpPr>
        <p:spPr>
          <a:xfrm rot="19317340">
            <a:off x="3216000" y="549000"/>
            <a:ext cx="5760000" cy="5760000"/>
          </a:xfrm>
          <a:prstGeom prst="blockArc">
            <a:avLst>
              <a:gd name="adj1" fmla="val 16767654"/>
              <a:gd name="adj2" fmla="val 20335181"/>
              <a:gd name="adj3" fmla="val 1196"/>
            </a:avLst>
          </a:prstGeom>
          <a:solidFill>
            <a:srgbClr val="23C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空心弧 11"/>
          <p:cNvSpPr/>
          <p:nvPr/>
        </p:nvSpPr>
        <p:spPr>
          <a:xfrm rot="4500000">
            <a:off x="3216000" y="549000"/>
            <a:ext cx="5760000" cy="5760000"/>
          </a:xfrm>
          <a:prstGeom prst="blockArc">
            <a:avLst>
              <a:gd name="adj1" fmla="val 16767654"/>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矩形 15"/>
          <p:cNvSpPr/>
          <p:nvPr/>
        </p:nvSpPr>
        <p:spPr>
          <a:xfrm>
            <a:off x="4662574" y="4754419"/>
            <a:ext cx="2877477" cy="522119"/>
          </a:xfrm>
          <a:prstGeom prst="rect">
            <a:avLst/>
          </a:prstGeom>
          <a:solidFill>
            <a:srgbClr val="25CEB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j-ea"/>
                <a:ea typeface="+mj-ea"/>
                <a:cs typeface="+mn-ea"/>
                <a:sym typeface="+mn-lt"/>
              </a:rPr>
              <a:t>国舜股份 副总裁 汤志刚</a:t>
            </a:r>
          </a:p>
        </p:txBody>
      </p:sp>
      <p:sp>
        <p:nvSpPr>
          <p:cNvPr id="3" name="直角三角形 2">
            <a:extLst>
              <a:ext uri="{FF2B5EF4-FFF2-40B4-BE49-F238E27FC236}">
                <a16:creationId xmlns:a16="http://schemas.microsoft.com/office/drawing/2014/main" id="{CBE1025F-241E-4376-B482-375980F2AE2A}"/>
              </a:ext>
            </a:extLst>
          </p:cNvPr>
          <p:cNvSpPr/>
          <p:nvPr/>
        </p:nvSpPr>
        <p:spPr>
          <a:xfrm flipV="1">
            <a:off x="-2831" y="-2"/>
            <a:ext cx="3144642" cy="4365524"/>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a:extLst>
              <a:ext uri="{FF2B5EF4-FFF2-40B4-BE49-F238E27FC236}">
                <a16:creationId xmlns:a16="http://schemas.microsoft.com/office/drawing/2014/main" id="{337A78DD-CF03-46DD-86EA-ABCA0FA33BB8}"/>
              </a:ext>
            </a:extLst>
          </p:cNvPr>
          <p:cNvSpPr/>
          <p:nvPr/>
        </p:nvSpPr>
        <p:spPr>
          <a:xfrm flipH="1">
            <a:off x="9942772" y="3037668"/>
            <a:ext cx="2252058" cy="3820332"/>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0D5E563-72CF-468A-A27F-3612F0EA8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7" y="497936"/>
            <a:ext cx="1850437" cy="578262"/>
          </a:xfrm>
          <a:prstGeom prst="rect">
            <a:avLst/>
          </a:prstGeom>
        </p:spPr>
      </p:pic>
      <p:pic>
        <p:nvPicPr>
          <p:cNvPr id="15" name="图片 14">
            <a:extLst>
              <a:ext uri="{FF2B5EF4-FFF2-40B4-BE49-F238E27FC236}">
                <a16:creationId xmlns:a16="http://schemas.microsoft.com/office/drawing/2014/main" id="{7581A6B2-1E71-4FC6-903E-B2750D2A7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42" y="1076198"/>
            <a:ext cx="1929084" cy="512922"/>
          </a:xfrm>
          <a:prstGeom prst="rect">
            <a:avLst/>
          </a:prstGeom>
        </p:spPr>
      </p:pic>
      <p:grpSp>
        <p:nvGrpSpPr>
          <p:cNvPr id="4" name="组合 3">
            <a:extLst>
              <a:ext uri="{FF2B5EF4-FFF2-40B4-BE49-F238E27FC236}">
                <a16:creationId xmlns:a16="http://schemas.microsoft.com/office/drawing/2014/main" id="{79FDA247-6A2C-49E8-8028-9F3167BDF32A}"/>
              </a:ext>
            </a:extLst>
          </p:cNvPr>
          <p:cNvGrpSpPr/>
          <p:nvPr/>
        </p:nvGrpSpPr>
        <p:grpSpPr>
          <a:xfrm>
            <a:off x="3697963" y="1985770"/>
            <a:ext cx="4682165" cy="2487225"/>
            <a:chOff x="3697963" y="1985770"/>
            <a:chExt cx="4682165" cy="2487225"/>
          </a:xfrm>
        </p:grpSpPr>
        <p:sp>
          <p:nvSpPr>
            <p:cNvPr id="14" name="矩形 13"/>
            <p:cNvSpPr/>
            <p:nvPr/>
          </p:nvSpPr>
          <p:spPr>
            <a:xfrm>
              <a:off x="3925944" y="1985770"/>
              <a:ext cx="4339650" cy="1754326"/>
            </a:xfrm>
            <a:prstGeom prst="rect">
              <a:avLst/>
            </a:prstGeom>
            <a:noFill/>
          </p:spPr>
          <p:txBody>
            <a:bodyPr wrap="none">
              <a:spAutoFit/>
            </a:bodyPr>
            <a:lstStyle/>
            <a:p>
              <a:pPr algn="ctr">
                <a:lnSpc>
                  <a:spcPct val="150000"/>
                </a:lnSpc>
              </a:pPr>
              <a:r>
                <a:rPr lang="zh-CN" altLang="en-US" sz="3600" b="1" dirty="0">
                  <a:solidFill>
                    <a:srgbClr val="25CEBB"/>
                  </a:solidFill>
                  <a:latin typeface="+mn-ea"/>
                </a:rPr>
                <a:t>互联网渠道营销活动</a:t>
              </a:r>
              <a:endParaRPr lang="en-US" altLang="zh-CN" sz="3600" b="1" dirty="0">
                <a:solidFill>
                  <a:srgbClr val="25CEBB"/>
                </a:solidFill>
                <a:latin typeface="+mn-ea"/>
              </a:endParaRPr>
            </a:p>
            <a:p>
              <a:pPr algn="ctr">
                <a:lnSpc>
                  <a:spcPct val="150000"/>
                </a:lnSpc>
              </a:pPr>
              <a:r>
                <a:rPr lang="zh-CN" altLang="en-US" sz="3600" b="1" dirty="0">
                  <a:solidFill>
                    <a:srgbClr val="25CEBB"/>
                  </a:solidFill>
                  <a:latin typeface="+mn-ea"/>
                </a:rPr>
                <a:t>安全防御研究</a:t>
              </a:r>
              <a:endParaRPr lang="zh-CN" altLang="en-US" sz="3200" b="1" dirty="0">
                <a:solidFill>
                  <a:srgbClr val="25CEBB"/>
                </a:solidFill>
                <a:latin typeface="+mn-ea"/>
                <a:cs typeface="+mn-ea"/>
                <a:sym typeface="+mn-lt"/>
              </a:endParaRPr>
            </a:p>
          </p:txBody>
        </p:sp>
        <p:sp>
          <p:nvSpPr>
            <p:cNvPr id="2" name="矩形 1">
              <a:extLst>
                <a:ext uri="{FF2B5EF4-FFF2-40B4-BE49-F238E27FC236}">
                  <a16:creationId xmlns:a16="http://schemas.microsoft.com/office/drawing/2014/main" id="{0803B7AB-C6BE-40CA-9F3E-1F16129400F7}"/>
                </a:ext>
              </a:extLst>
            </p:cNvPr>
            <p:cNvSpPr/>
            <p:nvPr/>
          </p:nvSpPr>
          <p:spPr>
            <a:xfrm>
              <a:off x="3697963" y="3949775"/>
              <a:ext cx="4493538" cy="523220"/>
            </a:xfrm>
            <a:prstGeom prst="rect">
              <a:avLst/>
            </a:prstGeom>
          </p:spPr>
          <p:txBody>
            <a:bodyPr wrap="none">
              <a:spAutoFit/>
            </a:bodyPr>
            <a:lstStyle/>
            <a:p>
              <a:r>
                <a:rPr lang="en-US" altLang="zh-CN" sz="2800" b="1" dirty="0">
                  <a:solidFill>
                    <a:srgbClr val="25CEBB"/>
                  </a:solidFill>
                  <a:latin typeface="+mn-ea"/>
                </a:rPr>
                <a:t>“</a:t>
              </a:r>
              <a:r>
                <a:rPr lang="zh-CN" altLang="en-US" sz="2800" b="1" dirty="0">
                  <a:solidFill>
                    <a:srgbClr val="25CEBB"/>
                  </a:solidFill>
                  <a:latin typeface="+mn-ea"/>
                  <a:sym typeface="+mn-ea"/>
                </a:rPr>
                <a:t>羊毛党</a:t>
              </a:r>
              <a:r>
                <a:rPr lang="en-US" altLang="zh-CN" sz="2800" b="1" dirty="0">
                  <a:solidFill>
                    <a:srgbClr val="25CEBB"/>
                  </a:solidFill>
                  <a:latin typeface="+mn-ea"/>
                </a:rPr>
                <a:t>”</a:t>
              </a:r>
              <a:r>
                <a:rPr lang="zh-CN" altLang="en-US" sz="2800" b="1" dirty="0">
                  <a:solidFill>
                    <a:srgbClr val="25CEBB"/>
                  </a:solidFill>
                  <a:latin typeface="+mn-ea"/>
                </a:rPr>
                <a:t>威胁分析与研究</a:t>
              </a:r>
              <a:endParaRPr lang="zh-CN" altLang="en-US" sz="2800" dirty="0"/>
            </a:p>
          </p:txBody>
        </p:sp>
        <p:sp>
          <p:nvSpPr>
            <p:cNvPr id="17" name="矩形 16">
              <a:extLst>
                <a:ext uri="{FF2B5EF4-FFF2-40B4-BE49-F238E27FC236}">
                  <a16:creationId xmlns:a16="http://schemas.microsoft.com/office/drawing/2014/main" id="{B9C28E59-1399-4038-B4D7-8F29BF47302E}"/>
                </a:ext>
              </a:extLst>
            </p:cNvPr>
            <p:cNvSpPr/>
            <p:nvPr/>
          </p:nvSpPr>
          <p:spPr>
            <a:xfrm>
              <a:off x="3841706" y="3500879"/>
              <a:ext cx="4538422" cy="523220"/>
            </a:xfrm>
            <a:prstGeom prst="rect">
              <a:avLst/>
            </a:prstGeom>
          </p:spPr>
          <p:txBody>
            <a:bodyPr wrap="none">
              <a:spAutoFit/>
            </a:bodyPr>
            <a:lstStyle/>
            <a:p>
              <a:r>
                <a:rPr lang="en-US" altLang="zh-CN" sz="2800" dirty="0">
                  <a:solidFill>
                    <a:srgbClr val="25CEBB"/>
                  </a:solidFill>
                  <a:latin typeface="+mn-ea"/>
                </a:rPr>
                <a:t>----------------------------</a:t>
              </a:r>
              <a:endParaRPr lang="zh-CN" altLang="en-US" sz="2800" dirty="0"/>
            </a:p>
          </p:txBody>
        </p:sp>
      </p:grpSp>
    </p:spTree>
    <p:extLst>
      <p:ext uri="{BB962C8B-B14F-4D97-AF65-F5344CB8AC3E}">
        <p14:creationId xmlns:p14="http://schemas.microsoft.com/office/powerpoint/2010/main" val="2452619942"/>
      </p:ext>
    </p:extLst>
  </p:cSld>
  <p:clrMapOvr>
    <a:masterClrMapping/>
  </p:clrMapOvr>
  <p:transition spd="slow">
    <p:comb/>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anim calcmode="lin" valueType="num">
                                          <p:cBhvr>
                                            <p:cTn id="17" dur="750" fill="hold"/>
                                            <p:tgtEl>
                                              <p:spTgt spid="8"/>
                                            </p:tgtEl>
                                            <p:attrNameLst>
                                              <p:attrName>style.rotation</p:attrName>
                                            </p:attrNameLst>
                                          </p:cBhvr>
                                          <p:tavLst>
                                            <p:tav tm="0">
                                              <p:val>
                                                <p:fltVal val="360"/>
                                              </p:val>
                                            </p:tav>
                                            <p:tav tm="100000">
                                              <p:val>
                                                <p:fltVal val="0"/>
                                              </p:val>
                                            </p:tav>
                                          </p:tavLst>
                                        </p:anim>
                                        <p:animEffect transition="in" filter="fade">
                                          <p:cBhvr>
                                            <p:cTn id="18" dur="75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250"/>
                                </p:stCondLst>
                                <p:childTnLst>
                                  <p:par>
                                    <p:cTn id="23" presetID="2" presetClass="entr" presetSubtype="6" fill="hold" grpId="0" nodeType="afterEffect" p14:presetBounceEnd="2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20000">
                                          <p:cBhvr additive="base">
                                            <p:cTn id="25" dur="500" fill="hold"/>
                                            <p:tgtEl>
                                              <p:spTgt spid="12"/>
                                            </p:tgtEl>
                                            <p:attrNameLst>
                                              <p:attrName>ppt_x</p:attrName>
                                            </p:attrNameLst>
                                          </p:cBhvr>
                                          <p:tavLst>
                                            <p:tav tm="0">
                                              <p:val>
                                                <p:strVal val="1+#ppt_w/2"/>
                                              </p:val>
                                            </p:tav>
                                            <p:tav tm="100000">
                                              <p:val>
                                                <p:strVal val="#ppt_x"/>
                                              </p:val>
                                            </p:tav>
                                          </p:tavLst>
                                        </p:anim>
                                        <p:anim calcmode="lin" valueType="num" p14:bounceEnd="20000">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14:presetBounceEnd="20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20000">
                                          <p:cBhvr additive="base">
                                            <p:cTn id="29"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30" dur="500" fill="hold"/>
                                            <p:tgtEl>
                                              <p:spTgt spid="13"/>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14:presetBounceEnd="20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20000">
                                          <p:cBhvr additive="base">
                                            <p:cTn id="33" dur="500" fill="hold"/>
                                            <p:tgtEl>
                                              <p:spTgt spid="10"/>
                                            </p:tgtEl>
                                            <p:attrNameLst>
                                              <p:attrName>ppt_x</p:attrName>
                                            </p:attrNameLst>
                                          </p:cBhvr>
                                          <p:tavLst>
                                            <p:tav tm="0">
                                              <p:val>
                                                <p:strVal val="0-#ppt_w/2"/>
                                              </p:val>
                                            </p:tav>
                                            <p:tav tm="100000">
                                              <p:val>
                                                <p:strVal val="#ppt_x"/>
                                              </p:val>
                                            </p:tav>
                                          </p:tavLst>
                                        </p:anim>
                                        <p:anim calcmode="lin" valueType="num" p14:bounceEnd="20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53"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9" grpId="0" animBg="1"/>
          <p:bldP spid="10" grpId="0" animBg="1"/>
          <p:bldP spid="13" grpId="0" animBg="1"/>
          <p:bldP spid="12" grpId="0" animBg="1"/>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anim calcmode="lin" valueType="num">
                                          <p:cBhvr>
                                            <p:cTn id="17" dur="750" fill="hold"/>
                                            <p:tgtEl>
                                              <p:spTgt spid="8"/>
                                            </p:tgtEl>
                                            <p:attrNameLst>
                                              <p:attrName>style.rotation</p:attrName>
                                            </p:attrNameLst>
                                          </p:cBhvr>
                                          <p:tavLst>
                                            <p:tav tm="0">
                                              <p:val>
                                                <p:fltVal val="360"/>
                                              </p:val>
                                            </p:tav>
                                            <p:tav tm="100000">
                                              <p:val>
                                                <p:fltVal val="0"/>
                                              </p:val>
                                            </p:tav>
                                          </p:tavLst>
                                        </p:anim>
                                        <p:animEffect transition="in" filter="fade">
                                          <p:cBhvr>
                                            <p:cTn id="18" dur="75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250"/>
                                </p:stCondLst>
                                <p:childTnLst>
                                  <p:par>
                                    <p:cTn id="23" presetID="2" presetClass="entr" presetSubtype="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53"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9" grpId="0" animBg="1"/>
          <p:bldP spid="10" grpId="0" animBg="1"/>
          <p:bldP spid="13" grpId="0" animBg="1"/>
          <p:bldP spid="12" grpId="0" animBg="1"/>
          <p:bldP spid="16" grpId="0" animBg="1"/>
        </p:bldLst>
      </p:timing>
    </mc:Fallback>
  </mc:AlternateContent>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什么是“羊毛”？</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5F2A9614-0688-4EC3-836B-B1029BEF1A59}"/>
              </a:ext>
            </a:extLst>
          </p:cNvPr>
          <p:cNvSpPr txBox="1"/>
          <p:nvPr/>
        </p:nvSpPr>
        <p:spPr>
          <a:xfrm>
            <a:off x="5125307" y="2638910"/>
            <a:ext cx="6673403" cy="2400657"/>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随着金融行业互联网化程度越来越深，互联网营销活动的深度和频度都在不断提升。当前互联网营销活动的典型模式是通过开展一些优惠活动吸引活跃用户，例如注册送代金券等。每一份奖励涉及金额都很少，只有几块钱甚至几毛钱，这些金额很小的奖励被称为</a:t>
            </a:r>
            <a:r>
              <a:rPr lang="zh-CN" altLang="en-US" sz="2000" b="1" dirty="0">
                <a:solidFill>
                  <a:schemeClr val="bg1"/>
                </a:solidFill>
                <a:latin typeface="微软雅黑" panose="020B0503020204020204" pitchFamily="34" charset="-122"/>
                <a:ea typeface="微软雅黑" panose="020B0503020204020204" pitchFamily="34" charset="-122"/>
              </a:rPr>
              <a:t>“羊毛”</a:t>
            </a:r>
            <a:r>
              <a:rPr lang="zh-CN" altLang="en-US" sz="2000" dirty="0">
                <a:solidFill>
                  <a:schemeClr val="bg1"/>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58D97D3F-FE49-4E98-802B-65884B5DA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53" y="2525722"/>
            <a:ext cx="4187251" cy="2627034"/>
          </a:xfrm>
          <a:prstGeom prst="rect">
            <a:avLst/>
          </a:prstGeom>
        </p:spPr>
      </p:pic>
    </p:spTree>
    <p:extLst>
      <p:ext uri="{BB962C8B-B14F-4D97-AF65-F5344CB8AC3E}">
        <p14:creationId xmlns:p14="http://schemas.microsoft.com/office/powerpoint/2010/main" val="1672638823"/>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薅羊毛平台</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4" name="图片 3">
            <a:extLst>
              <a:ext uri="{FF2B5EF4-FFF2-40B4-BE49-F238E27FC236}">
                <a16:creationId xmlns:a16="http://schemas.microsoft.com/office/drawing/2014/main" id="{E65CAE66-266C-4FF2-8E46-09DE60066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78" y="2397688"/>
            <a:ext cx="4420414" cy="2764248"/>
          </a:xfrm>
          <a:prstGeom prst="rect">
            <a:avLst/>
          </a:prstGeom>
        </p:spPr>
      </p:pic>
      <p:sp>
        <p:nvSpPr>
          <p:cNvPr id="12" name="文本框 11">
            <a:extLst>
              <a:ext uri="{FF2B5EF4-FFF2-40B4-BE49-F238E27FC236}">
                <a16:creationId xmlns:a16="http://schemas.microsoft.com/office/drawing/2014/main" id="{E8786C05-EAAB-4132-B70D-6FBC8699BC1F}"/>
              </a:ext>
            </a:extLst>
          </p:cNvPr>
          <p:cNvSpPr txBox="1"/>
          <p:nvPr/>
        </p:nvSpPr>
        <p:spPr>
          <a:xfrm>
            <a:off x="5728805" y="3041148"/>
            <a:ext cx="5185002" cy="1477328"/>
          </a:xfrm>
          <a:prstGeom prst="rect">
            <a:avLst/>
          </a:prstGeom>
          <a:noFill/>
          <a:ln w="9525">
            <a:noFill/>
          </a:ln>
        </p:spPr>
        <p:txBody>
          <a:bodyPr wrap="square">
            <a:spAutoFit/>
            <a:scene3d>
              <a:camera prst="orthographicFront"/>
              <a:lightRig rig="threePt" dir="t"/>
            </a:scene3d>
          </a:bodyPr>
          <a:lstStyle/>
          <a:p>
            <a:pPr indent="0">
              <a:lnSpc>
                <a:spcPct val="150000"/>
              </a:lnSpc>
            </a:pPr>
            <a:r>
              <a:rPr lang="en-US" altLang="zh-CN" sz="2000" b="1" dirty="0">
                <a:solidFill>
                  <a:schemeClr val="bg1"/>
                </a:solidFill>
                <a:effectLst/>
                <a:latin typeface="微软雅黑" panose="020B0503020204020204" pitchFamily="34" charset="-122"/>
                <a:ea typeface="微软雅黑" panose="020B0503020204020204" pitchFamily="34" charset="-122"/>
                <a:cs typeface="等线" panose="02010600030101010101" charset="-122"/>
              </a:rPr>
              <a:t>	</a:t>
            </a:r>
            <a:r>
              <a:rPr lang="en-US" altLang="zh-CN" sz="2000" u="sng" dirty="0">
                <a:ln w="10160">
                  <a:solidFill>
                    <a:schemeClr val="accent5"/>
                  </a:solidFill>
                  <a:prstDash val="solid"/>
                </a:ln>
                <a:solidFill>
                  <a:schemeClr val="bg1"/>
                </a:solidFill>
                <a:latin typeface="微软雅黑" panose="020B0503020204020204" pitchFamily="34" charset="-122"/>
                <a:ea typeface="微软雅黑" panose="020B0503020204020204" pitchFamily="34" charset="-122"/>
                <a:cs typeface="等线" panose="02010600030101010101" charset="-122"/>
                <a:hlinkClick r:id="rId4"/>
              </a:rPr>
              <a:t>http://www.haoyangmao.cc/ </a:t>
            </a:r>
          </a:p>
          <a:p>
            <a:pPr indent="0">
              <a:lnSpc>
                <a:spcPct val="150000"/>
              </a:lnSpc>
            </a:pPr>
            <a:r>
              <a:rPr lang="en-US" altLang="zh-CN" sz="2000" dirty="0">
                <a:ln w="10160">
                  <a:solidFill>
                    <a:schemeClr val="accent5"/>
                  </a:solidFill>
                  <a:prstDash val="solid"/>
                </a:ln>
                <a:solidFill>
                  <a:schemeClr val="bg1"/>
                </a:solidFill>
                <a:latin typeface="微软雅黑" panose="020B0503020204020204" pitchFamily="34" charset="-122"/>
                <a:ea typeface="微软雅黑" panose="020B0503020204020204" pitchFamily="34" charset="-122"/>
                <a:cs typeface="等线" panose="02010600030101010101" charset="-122"/>
              </a:rPr>
              <a:t>	</a:t>
            </a:r>
            <a:r>
              <a:rPr lang="en-US" altLang="zh-CN" sz="2000" u="sng" dirty="0">
                <a:ln w="10160">
                  <a:solidFill>
                    <a:schemeClr val="accent5"/>
                  </a:solidFill>
                  <a:prstDash val="solid"/>
                </a:ln>
                <a:solidFill>
                  <a:schemeClr val="bg1"/>
                </a:solidFill>
                <a:latin typeface="微软雅黑" panose="020B0503020204020204" pitchFamily="34" charset="-122"/>
                <a:ea typeface="微软雅黑" panose="020B0503020204020204" pitchFamily="34" charset="-122"/>
                <a:cs typeface="等线" panose="02010600030101010101" charset="-122"/>
                <a:hlinkClick r:id="rId5"/>
              </a:rPr>
              <a:t>http://www.tuancai88.com/ </a:t>
            </a:r>
          </a:p>
          <a:p>
            <a:pPr indent="0">
              <a:lnSpc>
                <a:spcPct val="150000"/>
              </a:lnSpc>
            </a:pPr>
            <a:r>
              <a:rPr lang="en-US" altLang="zh-CN" sz="2000" dirty="0">
                <a:ln w="10160">
                  <a:solidFill>
                    <a:schemeClr val="accent5"/>
                  </a:solidFill>
                  <a:prstDash val="solid"/>
                </a:ln>
                <a:solidFill>
                  <a:schemeClr val="bg1"/>
                </a:solidFill>
                <a:latin typeface="微软雅黑" panose="020B0503020204020204" pitchFamily="34" charset="-122"/>
                <a:ea typeface="微软雅黑" panose="020B0503020204020204" pitchFamily="34" charset="-122"/>
                <a:cs typeface="等线" panose="02010600030101010101" charset="-122"/>
              </a:rPr>
              <a:t>	</a:t>
            </a:r>
            <a:r>
              <a:rPr lang="en-US" altLang="zh-CN" sz="2000" u="sng" dirty="0">
                <a:ln w="10160">
                  <a:solidFill>
                    <a:schemeClr val="accent5"/>
                  </a:solidFill>
                  <a:prstDash val="solid"/>
                </a:ln>
                <a:solidFill>
                  <a:schemeClr val="bg1"/>
                </a:solidFill>
                <a:latin typeface="微软雅黑" panose="020B0503020204020204" pitchFamily="34" charset="-122"/>
                <a:ea typeface="微软雅黑" panose="020B0503020204020204" pitchFamily="34" charset="-122"/>
                <a:cs typeface="等线" panose="02010600030101010101" charset="-122"/>
                <a:hlinkClick r:id="rId6"/>
              </a:rPr>
              <a:t>http://www.woolworker.com/</a:t>
            </a:r>
          </a:p>
        </p:txBody>
      </p:sp>
    </p:spTree>
    <p:extLst>
      <p:ext uri="{BB962C8B-B14F-4D97-AF65-F5344CB8AC3E}">
        <p14:creationId xmlns:p14="http://schemas.microsoft.com/office/powerpoint/2010/main" val="1769205821"/>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认识羊毛党</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40201377-5D7C-4207-8799-1C1D12C2D4CE}"/>
              </a:ext>
            </a:extLst>
          </p:cNvPr>
          <p:cNvSpPr txBox="1"/>
          <p:nvPr/>
        </p:nvSpPr>
        <p:spPr>
          <a:xfrm>
            <a:off x="6794336" y="2547891"/>
            <a:ext cx="4665161" cy="2120902"/>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有一些人有选择地参与活动，采取各种非正常手段以相对较低成本甚至零成本换取“羊毛”水平利润，以量变最终达到质变。这一行为被称为</a:t>
            </a:r>
            <a:r>
              <a:rPr lang="zh-CN" altLang="en-US" b="1" dirty="0">
                <a:solidFill>
                  <a:schemeClr val="bg1"/>
                </a:solidFill>
                <a:latin typeface="微软雅黑" panose="020B0503020204020204" pitchFamily="34" charset="-122"/>
                <a:ea typeface="微软雅黑" panose="020B0503020204020204" pitchFamily="34" charset="-122"/>
              </a:rPr>
              <a:t>“薅羊毛”</a:t>
            </a:r>
            <a:r>
              <a:rPr lang="zh-CN" altLang="en-US" dirty="0">
                <a:solidFill>
                  <a:schemeClr val="bg1"/>
                </a:solidFill>
                <a:latin typeface="微软雅黑" panose="020B0503020204020204" pitchFamily="34" charset="-122"/>
                <a:ea typeface="微软雅黑" panose="020B0503020204020204" pitchFamily="34" charset="-122"/>
              </a:rPr>
              <a:t>，而关注与热衷于“薅羊毛”的群体就被称作</a:t>
            </a:r>
            <a:r>
              <a:rPr lang="zh-CN" altLang="en-US" b="1" dirty="0">
                <a:solidFill>
                  <a:schemeClr val="bg1"/>
                </a:solidFill>
                <a:latin typeface="微软雅黑" panose="020B0503020204020204" pitchFamily="34" charset="-122"/>
                <a:ea typeface="微软雅黑" panose="020B0503020204020204" pitchFamily="34" charset="-122"/>
              </a:rPr>
              <a:t>“羊毛党”</a:t>
            </a:r>
            <a:r>
              <a:rPr lang="zh-CN" altLang="en-US" dirty="0">
                <a:solidFill>
                  <a:schemeClr val="bg1"/>
                </a:solidFill>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6755FEB6-BA96-4581-9376-F2A231CAF884}"/>
              </a:ext>
            </a:extLst>
          </p:cNvPr>
          <p:cNvPicPr>
            <a:picLocks noChangeAspect="1"/>
          </p:cNvPicPr>
          <p:nvPr/>
        </p:nvPicPr>
        <p:blipFill>
          <a:blip r:embed="rId3"/>
          <a:stretch>
            <a:fillRect/>
          </a:stretch>
        </p:blipFill>
        <p:spPr>
          <a:xfrm>
            <a:off x="659006" y="1959615"/>
            <a:ext cx="5786101" cy="3526789"/>
          </a:xfrm>
          <a:prstGeom prst="rect">
            <a:avLst/>
          </a:prstGeom>
        </p:spPr>
      </p:pic>
    </p:spTree>
    <p:extLst>
      <p:ext uri="{BB962C8B-B14F-4D97-AF65-F5344CB8AC3E}">
        <p14:creationId xmlns:p14="http://schemas.microsoft.com/office/powerpoint/2010/main" val="29742786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恶意“刷羊毛”</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3" name="组合 2">
            <a:extLst>
              <a:ext uri="{FF2B5EF4-FFF2-40B4-BE49-F238E27FC236}">
                <a16:creationId xmlns:a16="http://schemas.microsoft.com/office/drawing/2014/main" id="{C821FAA7-00B7-4FDF-9E44-FB2D9FBF5281}"/>
              </a:ext>
            </a:extLst>
          </p:cNvPr>
          <p:cNvGrpSpPr/>
          <p:nvPr/>
        </p:nvGrpSpPr>
        <p:grpSpPr>
          <a:xfrm>
            <a:off x="1012358" y="4847669"/>
            <a:ext cx="10177670" cy="1477328"/>
            <a:chOff x="1012358" y="4847669"/>
            <a:chExt cx="10177670" cy="1477328"/>
          </a:xfrm>
        </p:grpSpPr>
        <p:sp>
          <p:nvSpPr>
            <p:cNvPr id="2" name="矩形 1">
              <a:extLst>
                <a:ext uri="{FF2B5EF4-FFF2-40B4-BE49-F238E27FC236}">
                  <a16:creationId xmlns:a16="http://schemas.microsoft.com/office/drawing/2014/main" id="{FA98DDAD-D2F5-410D-8751-5A51FFDCF78E}"/>
                </a:ext>
              </a:extLst>
            </p:cNvPr>
            <p:cNvSpPr/>
            <p:nvPr/>
          </p:nvSpPr>
          <p:spPr>
            <a:xfrm>
              <a:off x="5330598" y="5383161"/>
              <a:ext cx="2957996" cy="442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021516B-1DE0-4146-8474-DE12A0353ED0}"/>
                </a:ext>
              </a:extLst>
            </p:cNvPr>
            <p:cNvSpPr txBox="1"/>
            <p:nvPr/>
          </p:nvSpPr>
          <p:spPr>
            <a:xfrm>
              <a:off x="1012358" y="4847669"/>
              <a:ext cx="10177670" cy="1477328"/>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一些地下产业研究各种手段，突破互联网营销活动的原始意图，获取远超正常羊毛水平的收益。由于互联网营销活动展开频繁，</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周期短，种类多，变化大</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金融业</a:t>
              </a:r>
              <a:r>
                <a:rPr lang="en-US" altLang="zh-CN" sz="2000" dirty="0" err="1">
                  <a:solidFill>
                    <a:schemeClr val="bg1"/>
                  </a:solidFill>
                  <a:latin typeface="微软雅黑" panose="020B0503020204020204" pitchFamily="34" charset="-122"/>
                  <a:ea typeface="微软雅黑" panose="020B0503020204020204" pitchFamily="34" charset="-122"/>
                </a:rPr>
                <a:t>对恶意刷羊毛的攻击难以防范</a:t>
              </a:r>
              <a:r>
                <a:rPr lang="zh-CN" altLang="en-US" sz="2000" dirty="0">
                  <a:solidFill>
                    <a:schemeClr val="bg1"/>
                  </a:solidFill>
                  <a:latin typeface="微软雅黑" panose="020B0503020204020204" pitchFamily="34" charset="-122"/>
                  <a:ea typeface="微软雅黑" panose="020B0503020204020204" pitchFamily="34" charset="-122"/>
                </a:rPr>
                <a:t>。</a:t>
              </a:r>
            </a:p>
          </p:txBody>
        </p:sp>
      </p:grpSp>
      <p:pic>
        <p:nvPicPr>
          <p:cNvPr id="13" name="图片 12">
            <a:extLst>
              <a:ext uri="{FF2B5EF4-FFF2-40B4-BE49-F238E27FC236}">
                <a16:creationId xmlns:a16="http://schemas.microsoft.com/office/drawing/2014/main" id="{568DE5A6-4C66-49F9-A03E-508704192841}"/>
              </a:ext>
            </a:extLst>
          </p:cNvPr>
          <p:cNvPicPr>
            <a:picLocks noChangeAspect="1"/>
          </p:cNvPicPr>
          <p:nvPr/>
        </p:nvPicPr>
        <p:blipFill>
          <a:blip r:embed="rId3"/>
          <a:stretch>
            <a:fillRect/>
          </a:stretch>
        </p:blipFill>
        <p:spPr>
          <a:xfrm>
            <a:off x="3094785" y="1359357"/>
            <a:ext cx="6012815" cy="3303270"/>
          </a:xfrm>
          <a:prstGeom prst="rect">
            <a:avLst/>
          </a:prstGeom>
        </p:spPr>
      </p:pic>
    </p:spTree>
    <p:extLst>
      <p:ext uri="{BB962C8B-B14F-4D97-AF65-F5344CB8AC3E}">
        <p14:creationId xmlns:p14="http://schemas.microsoft.com/office/powerpoint/2010/main" val="2185589707"/>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分类“羊毛党”</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4" name="文本框 13">
            <a:extLst>
              <a:ext uri="{FF2B5EF4-FFF2-40B4-BE49-F238E27FC236}">
                <a16:creationId xmlns:a16="http://schemas.microsoft.com/office/drawing/2014/main" id="{8752CBD9-092D-4C9E-B74B-23C0CD8D6664}"/>
              </a:ext>
            </a:extLst>
          </p:cNvPr>
          <p:cNvSpPr txBox="1"/>
          <p:nvPr/>
        </p:nvSpPr>
        <p:spPr>
          <a:xfrm>
            <a:off x="1211822" y="1488994"/>
            <a:ext cx="10320179" cy="492443"/>
          </a:xfrm>
          <a:prstGeom prst="rect">
            <a:avLst/>
          </a:prstGeom>
          <a:noFill/>
        </p:spPr>
        <p:txBody>
          <a:bodyPr wrap="square" rtlCol="0">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sym typeface="+mn-ea"/>
              </a:rPr>
              <a:t>“羊毛党”的攻击手法及作案风格多种多样，</a:t>
            </a:r>
            <a:r>
              <a:rPr lang="zh-CN" sz="2000" dirty="0">
                <a:solidFill>
                  <a:schemeClr val="bg1"/>
                </a:solidFill>
                <a:latin typeface="微软雅黑" panose="020B0503020204020204" pitchFamily="34" charset="-122"/>
                <a:ea typeface="微软雅黑" panose="020B0503020204020204" pitchFamily="34" charset="-122"/>
                <a:sym typeface="+mn-ea"/>
              </a:rPr>
              <a:t>针对不同的用户群体有不同的获利方式。</a:t>
            </a:r>
            <a:endParaRPr lang="zh-CN" sz="2000" dirty="0">
              <a:solidFill>
                <a:schemeClr val="bg1"/>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05867C88-0084-4637-8295-F9C47B6EF141}"/>
              </a:ext>
            </a:extLst>
          </p:cNvPr>
          <p:cNvGrpSpPr/>
          <p:nvPr/>
        </p:nvGrpSpPr>
        <p:grpSpPr>
          <a:xfrm>
            <a:off x="1615648" y="2361304"/>
            <a:ext cx="8963502" cy="3906792"/>
            <a:chOff x="1335430" y="2258068"/>
            <a:chExt cx="8963502" cy="3906792"/>
          </a:xfrm>
        </p:grpSpPr>
        <p:sp>
          <p:nvSpPr>
            <p:cNvPr id="39" name="MH_Other_1">
              <a:extLst>
                <a:ext uri="{FF2B5EF4-FFF2-40B4-BE49-F238E27FC236}">
                  <a16:creationId xmlns:a16="http://schemas.microsoft.com/office/drawing/2014/main" id="{727FE6E5-5827-4B92-8B56-BEC8F65D7DAF}"/>
                </a:ext>
              </a:extLst>
            </p:cNvPr>
            <p:cNvSpPr/>
            <p:nvPr>
              <p:custDataLst>
                <p:tags r:id="rId1"/>
              </p:custDataLst>
            </p:nvPr>
          </p:nvSpPr>
          <p:spPr>
            <a:xfrm>
              <a:off x="4451923" y="3779261"/>
              <a:ext cx="3279543" cy="751885"/>
            </a:xfrm>
            <a:prstGeom prst="rect">
              <a:avLst/>
            </a:prstGeom>
            <a:solidFill>
              <a:srgbClr val="DBDBDB">
                <a:alpha val="69804"/>
              </a:srgbClr>
            </a:solidFill>
            <a:ln w="3175" cap="flat" cmpd="sng" algn="ctr">
              <a:noFill/>
              <a:prstDash val="solid"/>
            </a:ln>
            <a:effectLst/>
          </p:spPr>
          <p:txBody>
            <a:bodyPr anchor="ctr"/>
            <a:lstStyle/>
            <a:p>
              <a:pPr algn="ctr">
                <a:lnSpc>
                  <a:spcPct val="120000"/>
                </a:lnSpc>
                <a:defRPr/>
              </a:pPr>
              <a:endParaRPr lang="zh-CN" altLang="en-US" sz="2400" kern="0">
                <a:solidFill>
                  <a:srgbClr val="4D4D4D"/>
                </a:solidFill>
                <a:latin typeface="微软雅黑" panose="020B0503020204020204" pitchFamily="34" charset="-122"/>
                <a:ea typeface="微软雅黑" panose="020B0503020204020204" pitchFamily="34" charset="-122"/>
              </a:endParaRPr>
            </a:p>
          </p:txBody>
        </p:sp>
        <p:sp>
          <p:nvSpPr>
            <p:cNvPr id="40" name="MH_Other_2">
              <a:extLst>
                <a:ext uri="{FF2B5EF4-FFF2-40B4-BE49-F238E27FC236}">
                  <a16:creationId xmlns:a16="http://schemas.microsoft.com/office/drawing/2014/main" id="{0A9D7437-6D8B-4B58-B249-E918F774F794}"/>
                </a:ext>
              </a:extLst>
            </p:cNvPr>
            <p:cNvSpPr>
              <a:spLocks noChangeArrowheads="1"/>
            </p:cNvSpPr>
            <p:nvPr>
              <p:custDataLst>
                <p:tags r:id="rId2"/>
              </p:custDataLst>
            </p:nvPr>
          </p:nvSpPr>
          <p:spPr bwMode="gray">
            <a:xfrm>
              <a:off x="5845120" y="3827912"/>
              <a:ext cx="574971" cy="654582"/>
            </a:xfrm>
            <a:prstGeom prst="chevron">
              <a:avLst>
                <a:gd name="adj" fmla="val 52514"/>
              </a:avLst>
            </a:prstGeom>
            <a:solidFill>
              <a:srgbClr val="C00000"/>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a:solidFill>
                  <a:srgbClr val="4D4D4D"/>
                </a:solidFill>
                <a:latin typeface="微软雅黑" panose="020B0503020204020204" pitchFamily="34" charset="-122"/>
                <a:ea typeface="微软雅黑" panose="020B0503020204020204" pitchFamily="34" charset="-122"/>
              </a:endParaRPr>
            </a:p>
          </p:txBody>
        </p:sp>
        <p:sp>
          <p:nvSpPr>
            <p:cNvPr id="41" name="MH_SubTitle_3">
              <a:extLst>
                <a:ext uri="{FF2B5EF4-FFF2-40B4-BE49-F238E27FC236}">
                  <a16:creationId xmlns:a16="http://schemas.microsoft.com/office/drawing/2014/main" id="{AB5CF33F-FEBE-495E-A12E-B6BDA8F90E33}"/>
                </a:ext>
              </a:extLst>
            </p:cNvPr>
            <p:cNvSpPr>
              <a:spLocks noChangeArrowheads="1"/>
            </p:cNvSpPr>
            <p:nvPr>
              <p:custDataLst>
                <p:tags r:id="rId3"/>
              </p:custDataLst>
            </p:nvPr>
          </p:nvSpPr>
          <p:spPr bwMode="auto">
            <a:xfrm>
              <a:off x="1505663" y="4270917"/>
              <a:ext cx="2168869" cy="1893943"/>
            </a:xfrm>
            <a:prstGeom prst="hexagon">
              <a:avLst>
                <a:gd name="adj" fmla="val 28657"/>
                <a:gd name="vf" fmla="val 115470"/>
              </a:avLst>
            </a:prstGeom>
            <a:solidFill>
              <a:schemeClr val="accent2">
                <a:lumMod val="75000"/>
              </a:schemeClr>
            </a:solidFill>
            <a:ln w="3175" cap="flat" cmpd="sng" algn="ctr">
              <a:noFill/>
              <a:prstDash val="solid"/>
            </a:ln>
            <a:effectLst/>
            <a:extLst/>
          </p:spPr>
          <p:txBody>
            <a:bodyPr tIns="0" bIns="0" anchor="ctr">
              <a:normAutofit/>
            </a:bodyPr>
            <a:lstStyle/>
            <a:p>
              <a:pPr algn="ctr">
                <a:lnSpc>
                  <a:spcPct val="120000"/>
                </a:lnSpc>
                <a:defRPr/>
              </a:pPr>
              <a:endParaRPr lang="en-US" altLang="zh-CN" sz="1400" kern="0" dirty="0">
                <a:solidFill>
                  <a:srgbClr val="7B7B7B"/>
                </a:solidFill>
                <a:latin typeface="微软雅黑" pitchFamily="34" charset="-122"/>
                <a:ea typeface="微软雅黑" pitchFamily="34" charset="-122"/>
              </a:endParaRPr>
            </a:p>
          </p:txBody>
        </p:sp>
        <p:sp>
          <p:nvSpPr>
            <p:cNvPr id="51" name="MH_SubTitle_1">
              <a:extLst>
                <a:ext uri="{FF2B5EF4-FFF2-40B4-BE49-F238E27FC236}">
                  <a16:creationId xmlns:a16="http://schemas.microsoft.com/office/drawing/2014/main" id="{23040C96-89E8-4C74-8D58-3CE4DCF0C461}"/>
                </a:ext>
              </a:extLst>
            </p:cNvPr>
            <p:cNvSpPr>
              <a:spLocks noChangeArrowheads="1"/>
            </p:cNvSpPr>
            <p:nvPr>
              <p:custDataLst>
                <p:tags r:id="rId4"/>
              </p:custDataLst>
            </p:nvPr>
          </p:nvSpPr>
          <p:spPr bwMode="auto">
            <a:xfrm>
              <a:off x="1508697" y="2258068"/>
              <a:ext cx="2168869" cy="1893943"/>
            </a:xfrm>
            <a:prstGeom prst="hexagon">
              <a:avLst>
                <a:gd name="adj" fmla="val 28657"/>
                <a:gd name="vf" fmla="val 115470"/>
              </a:avLst>
            </a:prstGeom>
            <a:solidFill>
              <a:schemeClr val="accent2">
                <a:lumMod val="50000"/>
              </a:schemeClr>
            </a:solidFill>
            <a:ln w="3175" cap="flat" cmpd="sng" algn="ctr">
              <a:noFill/>
              <a:prstDash val="solid"/>
            </a:ln>
            <a:effectLst/>
            <a:extLst/>
          </p:spPr>
          <p:txBody>
            <a:bodyPr tIns="0" bIns="0" anchor="ctr">
              <a:normAutofit/>
            </a:bodyPr>
            <a:lstStyle/>
            <a:p>
              <a:pPr algn="ctr">
                <a:lnSpc>
                  <a:spcPct val="120000"/>
                </a:lnSpc>
                <a:defRPr/>
              </a:pPr>
              <a:endParaRPr lang="en-US" altLang="zh-CN" sz="1400" kern="0" dirty="0">
                <a:solidFill>
                  <a:srgbClr val="7B7B7B"/>
                </a:solidFill>
                <a:latin typeface="微软雅黑" pitchFamily="34" charset="-122"/>
                <a:ea typeface="微软雅黑" pitchFamily="34" charset="-122"/>
              </a:endParaRPr>
            </a:p>
          </p:txBody>
        </p:sp>
        <p:sp>
          <p:nvSpPr>
            <p:cNvPr id="52" name="MH_SubTitle_2">
              <a:extLst>
                <a:ext uri="{FF2B5EF4-FFF2-40B4-BE49-F238E27FC236}">
                  <a16:creationId xmlns:a16="http://schemas.microsoft.com/office/drawing/2014/main" id="{C051F552-EFA2-462A-B885-EBE3FFE28230}"/>
                </a:ext>
              </a:extLst>
            </p:cNvPr>
            <p:cNvSpPr>
              <a:spLocks noChangeArrowheads="1"/>
            </p:cNvSpPr>
            <p:nvPr>
              <p:custDataLst>
                <p:tags r:id="rId5"/>
              </p:custDataLst>
            </p:nvPr>
          </p:nvSpPr>
          <p:spPr bwMode="auto">
            <a:xfrm>
              <a:off x="3216271" y="3256998"/>
              <a:ext cx="2168872" cy="1893944"/>
            </a:xfrm>
            <a:prstGeom prst="hexagon">
              <a:avLst>
                <a:gd name="adj" fmla="val 28657"/>
                <a:gd name="vf" fmla="val 115470"/>
              </a:avLst>
            </a:prstGeom>
            <a:solidFill>
              <a:schemeClr val="accent5">
                <a:lumMod val="75000"/>
              </a:schemeClr>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tIns="0" bIns="0" anchor="ctr">
              <a:normAutofit/>
            </a:bodyPr>
            <a:lstStyle/>
            <a:p>
              <a:pPr algn="ctr">
                <a:lnSpc>
                  <a:spcPct val="120000"/>
                </a:lnSpc>
                <a:defRPr/>
              </a:pPr>
              <a:endParaRPr lang="en-US" altLang="zh-CN" sz="1400" dirty="0">
                <a:solidFill>
                  <a:srgbClr val="FFFFFF"/>
                </a:solidFill>
                <a:latin typeface="微软雅黑" pitchFamily="34" charset="-122"/>
                <a:ea typeface="微软雅黑" panose="020B0503020204020204" pitchFamily="34" charset="-122"/>
              </a:endParaRPr>
            </a:p>
          </p:txBody>
        </p:sp>
        <p:sp>
          <p:nvSpPr>
            <p:cNvPr id="53" name="MH_Title_1">
              <a:extLst>
                <a:ext uri="{FF2B5EF4-FFF2-40B4-BE49-F238E27FC236}">
                  <a16:creationId xmlns:a16="http://schemas.microsoft.com/office/drawing/2014/main" id="{63FCDC23-5166-4005-BA73-BB8EAD375F94}"/>
                </a:ext>
              </a:extLst>
            </p:cNvPr>
            <p:cNvSpPr>
              <a:spLocks noChangeArrowheads="1"/>
            </p:cNvSpPr>
            <p:nvPr>
              <p:custDataLst>
                <p:tags r:id="rId6"/>
              </p:custDataLst>
            </p:nvPr>
          </p:nvSpPr>
          <p:spPr bwMode="auto">
            <a:xfrm>
              <a:off x="7340045" y="2894691"/>
              <a:ext cx="2958887" cy="2521025"/>
            </a:xfrm>
            <a:prstGeom prst="hexagon">
              <a:avLst>
                <a:gd name="adj" fmla="val 29334"/>
                <a:gd name="vf" fmla="val 115470"/>
              </a:avLst>
            </a:prstGeom>
            <a:solidFill>
              <a:schemeClr val="accent3">
                <a:lumMod val="50000"/>
              </a:schemeClr>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tIns="0" bIns="0" anchor="ctr">
              <a:normAutofit/>
            </a:bodyPr>
            <a:lstStyle/>
            <a:p>
              <a:pPr algn="ctr">
                <a:lnSpc>
                  <a:spcPct val="120000"/>
                </a:lnSpc>
                <a:defRPr/>
              </a:pPr>
              <a:endParaRPr lang="en-US" altLang="zh-CN" sz="2400" b="1" dirty="0">
                <a:solidFill>
                  <a:srgbClr val="FFFFFF"/>
                </a:solidFill>
                <a:latin typeface="微软雅黑"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CA5C8C6-0B29-4361-AEFC-D50180DDE13D}"/>
                </a:ext>
              </a:extLst>
            </p:cNvPr>
            <p:cNvSpPr txBox="1"/>
            <p:nvPr/>
          </p:nvSpPr>
          <p:spPr>
            <a:xfrm>
              <a:off x="1669330" y="2975918"/>
              <a:ext cx="1723549" cy="461665"/>
            </a:xfrm>
            <a:prstGeom prst="rect">
              <a:avLst/>
            </a:prstGeom>
            <a:noFill/>
          </p:spPr>
          <p:txBody>
            <a:bodyPr wrap="none" rtlCol="0">
              <a:spAutoFit/>
            </a:bodyPr>
            <a:lstStyle/>
            <a:p>
              <a:r>
                <a:rPr lang="zh-CN" altLang="en-US" sz="2400" dirty="0">
                  <a:solidFill>
                    <a:schemeClr val="bg1"/>
                  </a:solidFill>
                </a:rPr>
                <a:t>“自撸”党</a:t>
              </a:r>
            </a:p>
          </p:txBody>
        </p:sp>
        <p:sp>
          <p:nvSpPr>
            <p:cNvPr id="55" name="文本框 54">
              <a:extLst>
                <a:ext uri="{FF2B5EF4-FFF2-40B4-BE49-F238E27FC236}">
                  <a16:creationId xmlns:a16="http://schemas.microsoft.com/office/drawing/2014/main" id="{DAA2F44F-092B-4417-A42E-FF960E5036B9}"/>
                </a:ext>
              </a:extLst>
            </p:cNvPr>
            <p:cNvSpPr txBox="1"/>
            <p:nvPr/>
          </p:nvSpPr>
          <p:spPr>
            <a:xfrm>
              <a:off x="1335430" y="5039015"/>
              <a:ext cx="2339102" cy="461665"/>
            </a:xfrm>
            <a:prstGeom prst="rect">
              <a:avLst/>
            </a:prstGeom>
            <a:noFill/>
          </p:spPr>
          <p:txBody>
            <a:bodyPr wrap="none" rtlCol="0">
              <a:spAutoFit/>
            </a:bodyPr>
            <a:lstStyle/>
            <a:p>
              <a:r>
                <a:rPr lang="zh-CN" altLang="en-US" sz="2400" dirty="0">
                  <a:solidFill>
                    <a:schemeClr val="bg1"/>
                  </a:solidFill>
                </a:rPr>
                <a:t>“倒买倒卖”党</a:t>
              </a:r>
            </a:p>
          </p:txBody>
        </p:sp>
        <p:sp>
          <p:nvSpPr>
            <p:cNvPr id="56" name="文本框 55">
              <a:extLst>
                <a:ext uri="{FF2B5EF4-FFF2-40B4-BE49-F238E27FC236}">
                  <a16:creationId xmlns:a16="http://schemas.microsoft.com/office/drawing/2014/main" id="{48BE0FC6-F9C6-43E4-B81E-A529A00D71E2}"/>
                </a:ext>
              </a:extLst>
            </p:cNvPr>
            <p:cNvSpPr txBox="1"/>
            <p:nvPr/>
          </p:nvSpPr>
          <p:spPr>
            <a:xfrm>
              <a:off x="3392879" y="4013518"/>
              <a:ext cx="1723549" cy="461665"/>
            </a:xfrm>
            <a:prstGeom prst="rect">
              <a:avLst/>
            </a:prstGeom>
            <a:noFill/>
          </p:spPr>
          <p:txBody>
            <a:bodyPr wrap="none" rtlCol="0">
              <a:spAutoFit/>
            </a:bodyPr>
            <a:lstStyle/>
            <a:p>
              <a:r>
                <a:rPr lang="zh-CN" altLang="en-US" sz="2400" dirty="0">
                  <a:solidFill>
                    <a:schemeClr val="bg1"/>
                  </a:solidFill>
                </a:rPr>
                <a:t>“综合”党</a:t>
              </a:r>
            </a:p>
          </p:txBody>
        </p:sp>
        <p:sp>
          <p:nvSpPr>
            <p:cNvPr id="57" name="文本框 56">
              <a:extLst>
                <a:ext uri="{FF2B5EF4-FFF2-40B4-BE49-F238E27FC236}">
                  <a16:creationId xmlns:a16="http://schemas.microsoft.com/office/drawing/2014/main" id="{6B837541-8216-4186-A89F-33EF1430192E}"/>
                </a:ext>
              </a:extLst>
            </p:cNvPr>
            <p:cNvSpPr txBox="1"/>
            <p:nvPr/>
          </p:nvSpPr>
          <p:spPr>
            <a:xfrm>
              <a:off x="8191443" y="3859623"/>
              <a:ext cx="1415772" cy="584775"/>
            </a:xfrm>
            <a:prstGeom prst="rect">
              <a:avLst/>
            </a:prstGeom>
            <a:noFill/>
          </p:spPr>
          <p:txBody>
            <a:bodyPr wrap="none" rtlCol="0">
              <a:spAutoFit/>
            </a:bodyPr>
            <a:lstStyle/>
            <a:p>
              <a:r>
                <a:rPr lang="zh-CN" altLang="en-US" sz="3200" dirty="0">
                  <a:solidFill>
                    <a:schemeClr val="bg1"/>
                  </a:solidFill>
                </a:rPr>
                <a:t>羊毛党</a:t>
              </a:r>
            </a:p>
          </p:txBody>
        </p:sp>
      </p:grpSp>
    </p:spTree>
    <p:extLst>
      <p:ext uri="{BB962C8B-B14F-4D97-AF65-F5344CB8AC3E}">
        <p14:creationId xmlns:p14="http://schemas.microsoft.com/office/powerpoint/2010/main" val="233057473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8C2E8AEF-1EC4-4573-838A-CFA7F3218E34}"/>
              </a:ext>
            </a:extLst>
          </p:cNvPr>
          <p:cNvGrpSpPr/>
          <p:nvPr/>
        </p:nvGrpSpPr>
        <p:grpSpPr>
          <a:xfrm>
            <a:off x="-12196" y="-1672"/>
            <a:ext cx="12226779" cy="827171"/>
            <a:chOff x="-12196" y="-1672"/>
            <a:chExt cx="12226779" cy="827171"/>
          </a:xfrm>
        </p:grpSpPr>
        <p:sp>
          <p:nvSpPr>
            <p:cNvPr id="72" name="文本框 71">
              <a:extLst>
                <a:ext uri="{FF2B5EF4-FFF2-40B4-BE49-F238E27FC236}">
                  <a16:creationId xmlns:a16="http://schemas.microsoft.com/office/drawing/2014/main" id="{98AA7541-9FBD-4937-8732-279E975C1FB6}"/>
                </a:ext>
              </a:extLst>
            </p:cNvPr>
            <p:cNvSpPr txBox="1"/>
            <p:nvPr/>
          </p:nvSpPr>
          <p:spPr>
            <a:xfrm>
              <a:off x="2076756" y="220245"/>
              <a:ext cx="3344934"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“自撸”党</a:t>
              </a:r>
            </a:p>
          </p:txBody>
        </p:sp>
        <p:grpSp>
          <p:nvGrpSpPr>
            <p:cNvPr id="76" name="组合 75">
              <a:extLst>
                <a:ext uri="{FF2B5EF4-FFF2-40B4-BE49-F238E27FC236}">
                  <a16:creationId xmlns:a16="http://schemas.microsoft.com/office/drawing/2014/main" id="{272F936B-6C32-4BD4-8D82-12115C26E15C}"/>
                </a:ext>
              </a:extLst>
            </p:cNvPr>
            <p:cNvGrpSpPr/>
            <p:nvPr/>
          </p:nvGrpSpPr>
          <p:grpSpPr>
            <a:xfrm>
              <a:off x="-12196" y="-1672"/>
              <a:ext cx="12226779" cy="827171"/>
              <a:chOff x="-12196" y="-1672"/>
              <a:chExt cx="12226779" cy="827171"/>
            </a:xfrm>
          </p:grpSpPr>
          <p:cxnSp>
            <p:nvCxnSpPr>
              <p:cNvPr id="77" name="直接连接符 76">
                <a:extLst>
                  <a:ext uri="{FF2B5EF4-FFF2-40B4-BE49-F238E27FC236}">
                    <a16:creationId xmlns:a16="http://schemas.microsoft.com/office/drawing/2014/main" id="{0CB0BECF-1F66-4568-AE85-4151BB5F265B}"/>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矩形: 剪去单角 77">
                <a:extLst>
                  <a:ext uri="{FF2B5EF4-FFF2-40B4-BE49-F238E27FC236}">
                    <a16:creationId xmlns:a16="http://schemas.microsoft.com/office/drawing/2014/main" id="{202A4AC8-8086-47BF-8C86-C0C6EE636AAF}"/>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71D4476B-7039-4401-9826-07A73B6BB4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6" name="组合 5">
            <a:extLst>
              <a:ext uri="{FF2B5EF4-FFF2-40B4-BE49-F238E27FC236}">
                <a16:creationId xmlns:a16="http://schemas.microsoft.com/office/drawing/2014/main" id="{29D877C9-E4FA-45EA-AF2B-B4D17DBFBB1B}"/>
              </a:ext>
            </a:extLst>
          </p:cNvPr>
          <p:cNvGrpSpPr/>
          <p:nvPr/>
        </p:nvGrpSpPr>
        <p:grpSpPr>
          <a:xfrm>
            <a:off x="1424231" y="2012951"/>
            <a:ext cx="2115894" cy="3974894"/>
            <a:chOff x="2257425" y="2012951"/>
            <a:chExt cx="1665288" cy="3705225"/>
          </a:xfrm>
        </p:grpSpPr>
        <p:sp>
          <p:nvSpPr>
            <p:cNvPr id="73" name="MH_Text_1">
              <a:extLst>
                <a:ext uri="{FF2B5EF4-FFF2-40B4-BE49-F238E27FC236}">
                  <a16:creationId xmlns:a16="http://schemas.microsoft.com/office/drawing/2014/main" id="{3872CA16-8592-4D65-9C9B-BEC31E3B7F6B}"/>
                </a:ext>
              </a:extLst>
            </p:cNvPr>
            <p:cNvSpPr/>
            <p:nvPr>
              <p:custDataLst>
                <p:tags r:id="rId19"/>
              </p:custDataLst>
            </p:nvPr>
          </p:nvSpPr>
          <p:spPr>
            <a:xfrm>
              <a:off x="2257425" y="2012951"/>
              <a:ext cx="1665288" cy="3705225"/>
            </a:xfrm>
            <a:prstGeom prst="roundRect">
              <a:avLst>
                <a:gd name="adj" fmla="val 6990"/>
              </a:avLst>
            </a:prstGeom>
            <a:solidFill>
              <a:schemeClr val="accent3">
                <a:lumMod val="7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normAutofit/>
            </a:bodyPr>
            <a:lstStyle/>
            <a:p>
              <a:pPr algn="ctr">
                <a:lnSpc>
                  <a:spcPct val="130000"/>
                </a:lnSpc>
                <a:defRPr/>
              </a:pPr>
              <a:endParaRPr lang="zh-CN" altLang="en-US" sz="1600" dirty="0">
                <a:solidFill>
                  <a:srgbClr val="4D4D4D"/>
                </a:solidFill>
                <a:latin typeface="Arial" panose="020B0604020202020204" pitchFamily="34" charset="0"/>
                <a:ea typeface="微软雅黑" panose="020B0503020204020204" pitchFamily="34" charset="-122"/>
              </a:endParaRPr>
            </a:p>
          </p:txBody>
        </p:sp>
        <p:sp>
          <p:nvSpPr>
            <p:cNvPr id="74" name="MH_SubTitle_1">
              <a:extLst>
                <a:ext uri="{FF2B5EF4-FFF2-40B4-BE49-F238E27FC236}">
                  <a16:creationId xmlns:a16="http://schemas.microsoft.com/office/drawing/2014/main" id="{F2C4A466-C9FB-4A93-BADD-D061433B72E2}"/>
                </a:ext>
              </a:extLst>
            </p:cNvPr>
            <p:cNvSpPr/>
            <p:nvPr>
              <p:custDataLst>
                <p:tags r:id="rId20"/>
              </p:custDataLst>
            </p:nvPr>
          </p:nvSpPr>
          <p:spPr>
            <a:xfrm>
              <a:off x="2257425" y="2286001"/>
              <a:ext cx="1665288" cy="5381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dirty="0">
                <a:solidFill>
                  <a:srgbClr val="FFFFFF"/>
                </a:solidFill>
                <a:latin typeface="Arial" panose="020B0604020202020204" pitchFamily="34" charset="0"/>
                <a:ea typeface="微软雅黑" panose="020B0503020204020204" pitchFamily="34" charset="-122"/>
              </a:endParaRPr>
            </a:p>
          </p:txBody>
        </p:sp>
      </p:grpSp>
      <p:grpSp>
        <p:nvGrpSpPr>
          <p:cNvPr id="97" name="组合 96">
            <a:extLst>
              <a:ext uri="{FF2B5EF4-FFF2-40B4-BE49-F238E27FC236}">
                <a16:creationId xmlns:a16="http://schemas.microsoft.com/office/drawing/2014/main" id="{A74918C7-313D-4A17-9EDF-691C140466D8}"/>
              </a:ext>
            </a:extLst>
          </p:cNvPr>
          <p:cNvGrpSpPr/>
          <p:nvPr/>
        </p:nvGrpSpPr>
        <p:grpSpPr>
          <a:xfrm>
            <a:off x="3946204" y="2012951"/>
            <a:ext cx="2115894" cy="3974894"/>
            <a:chOff x="2257425" y="2012951"/>
            <a:chExt cx="1665288" cy="3705225"/>
          </a:xfrm>
        </p:grpSpPr>
        <p:sp>
          <p:nvSpPr>
            <p:cNvPr id="98" name="MH_Text_1">
              <a:extLst>
                <a:ext uri="{FF2B5EF4-FFF2-40B4-BE49-F238E27FC236}">
                  <a16:creationId xmlns:a16="http://schemas.microsoft.com/office/drawing/2014/main" id="{2447FE63-9C02-41E7-98E6-53904AA60BC5}"/>
                </a:ext>
              </a:extLst>
            </p:cNvPr>
            <p:cNvSpPr/>
            <p:nvPr>
              <p:custDataLst>
                <p:tags r:id="rId17"/>
              </p:custDataLst>
            </p:nvPr>
          </p:nvSpPr>
          <p:spPr>
            <a:xfrm>
              <a:off x="2257425" y="2012951"/>
              <a:ext cx="1665288" cy="3705225"/>
            </a:xfrm>
            <a:prstGeom prst="roundRect">
              <a:avLst>
                <a:gd name="adj" fmla="val 6990"/>
              </a:avLst>
            </a:prstGeom>
            <a:solidFill>
              <a:schemeClr val="accent3">
                <a:lumMod val="7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normAutofit/>
            </a:bodyPr>
            <a:lstStyle/>
            <a:p>
              <a:pPr algn="ctr">
                <a:lnSpc>
                  <a:spcPct val="130000"/>
                </a:lnSpc>
                <a:defRPr/>
              </a:pPr>
              <a:endParaRPr lang="zh-CN" altLang="en-US" sz="1600" dirty="0">
                <a:solidFill>
                  <a:srgbClr val="4D4D4D"/>
                </a:solidFill>
                <a:latin typeface="Arial" panose="020B0604020202020204" pitchFamily="34" charset="0"/>
                <a:ea typeface="微软雅黑" panose="020B0503020204020204" pitchFamily="34" charset="-122"/>
              </a:endParaRPr>
            </a:p>
          </p:txBody>
        </p:sp>
        <p:sp>
          <p:nvSpPr>
            <p:cNvPr id="99" name="MH_SubTitle_1">
              <a:extLst>
                <a:ext uri="{FF2B5EF4-FFF2-40B4-BE49-F238E27FC236}">
                  <a16:creationId xmlns:a16="http://schemas.microsoft.com/office/drawing/2014/main" id="{C12F8589-8D05-4431-B9BE-5EBFB76750ED}"/>
                </a:ext>
              </a:extLst>
            </p:cNvPr>
            <p:cNvSpPr/>
            <p:nvPr>
              <p:custDataLst>
                <p:tags r:id="rId18"/>
              </p:custDataLst>
            </p:nvPr>
          </p:nvSpPr>
          <p:spPr>
            <a:xfrm>
              <a:off x="2257425" y="2286001"/>
              <a:ext cx="1665288" cy="5381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dirty="0">
                <a:solidFill>
                  <a:srgbClr val="FFFFFF"/>
                </a:solidFill>
                <a:latin typeface="Arial" panose="020B0604020202020204" pitchFamily="34" charset="0"/>
                <a:ea typeface="微软雅黑" panose="020B0503020204020204" pitchFamily="34" charset="-122"/>
              </a:endParaRPr>
            </a:p>
          </p:txBody>
        </p:sp>
      </p:grpSp>
      <p:grpSp>
        <p:nvGrpSpPr>
          <p:cNvPr id="100" name="组合 99">
            <a:extLst>
              <a:ext uri="{FF2B5EF4-FFF2-40B4-BE49-F238E27FC236}">
                <a16:creationId xmlns:a16="http://schemas.microsoft.com/office/drawing/2014/main" id="{3756A276-BDE9-4083-BB26-26985F727242}"/>
              </a:ext>
            </a:extLst>
          </p:cNvPr>
          <p:cNvGrpSpPr/>
          <p:nvPr/>
        </p:nvGrpSpPr>
        <p:grpSpPr>
          <a:xfrm>
            <a:off x="6482929" y="2012951"/>
            <a:ext cx="2115894" cy="3974894"/>
            <a:chOff x="2257425" y="2012951"/>
            <a:chExt cx="1665288" cy="3705225"/>
          </a:xfrm>
        </p:grpSpPr>
        <p:sp>
          <p:nvSpPr>
            <p:cNvPr id="101" name="MH_Text_1">
              <a:extLst>
                <a:ext uri="{FF2B5EF4-FFF2-40B4-BE49-F238E27FC236}">
                  <a16:creationId xmlns:a16="http://schemas.microsoft.com/office/drawing/2014/main" id="{33F553F4-0152-4348-BFF0-1918962A20A8}"/>
                </a:ext>
              </a:extLst>
            </p:cNvPr>
            <p:cNvSpPr/>
            <p:nvPr>
              <p:custDataLst>
                <p:tags r:id="rId15"/>
              </p:custDataLst>
            </p:nvPr>
          </p:nvSpPr>
          <p:spPr>
            <a:xfrm>
              <a:off x="2257425" y="2012951"/>
              <a:ext cx="1665288" cy="3705225"/>
            </a:xfrm>
            <a:prstGeom prst="roundRect">
              <a:avLst>
                <a:gd name="adj" fmla="val 6990"/>
              </a:avLst>
            </a:prstGeom>
            <a:solidFill>
              <a:schemeClr val="accent3">
                <a:lumMod val="7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normAutofit/>
            </a:bodyPr>
            <a:lstStyle/>
            <a:p>
              <a:pPr algn="ctr">
                <a:lnSpc>
                  <a:spcPct val="130000"/>
                </a:lnSpc>
                <a:defRPr/>
              </a:pPr>
              <a:endParaRPr lang="zh-CN" altLang="en-US" sz="1600" dirty="0">
                <a:solidFill>
                  <a:srgbClr val="4D4D4D"/>
                </a:solidFill>
                <a:latin typeface="Arial" panose="020B0604020202020204" pitchFamily="34" charset="0"/>
                <a:ea typeface="微软雅黑" panose="020B0503020204020204" pitchFamily="34" charset="-122"/>
              </a:endParaRPr>
            </a:p>
          </p:txBody>
        </p:sp>
        <p:sp>
          <p:nvSpPr>
            <p:cNvPr id="102" name="MH_SubTitle_1">
              <a:extLst>
                <a:ext uri="{FF2B5EF4-FFF2-40B4-BE49-F238E27FC236}">
                  <a16:creationId xmlns:a16="http://schemas.microsoft.com/office/drawing/2014/main" id="{F2E34D5D-5914-41CA-ACA9-77897CE5878F}"/>
                </a:ext>
              </a:extLst>
            </p:cNvPr>
            <p:cNvSpPr/>
            <p:nvPr>
              <p:custDataLst>
                <p:tags r:id="rId16"/>
              </p:custDataLst>
            </p:nvPr>
          </p:nvSpPr>
          <p:spPr>
            <a:xfrm>
              <a:off x="2257425" y="2286001"/>
              <a:ext cx="1665288" cy="5381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dirty="0">
                <a:solidFill>
                  <a:srgbClr val="FFFFFF"/>
                </a:solidFill>
                <a:latin typeface="Arial" panose="020B0604020202020204" pitchFamily="34" charset="0"/>
                <a:ea typeface="微软雅黑" panose="020B0503020204020204" pitchFamily="34" charset="-122"/>
              </a:endParaRPr>
            </a:p>
          </p:txBody>
        </p:sp>
      </p:grpSp>
      <p:grpSp>
        <p:nvGrpSpPr>
          <p:cNvPr id="103" name="组合 102">
            <a:extLst>
              <a:ext uri="{FF2B5EF4-FFF2-40B4-BE49-F238E27FC236}">
                <a16:creationId xmlns:a16="http://schemas.microsoft.com/office/drawing/2014/main" id="{657C4A73-D9BB-4B9D-9AF2-811CD93D251C}"/>
              </a:ext>
            </a:extLst>
          </p:cNvPr>
          <p:cNvGrpSpPr/>
          <p:nvPr/>
        </p:nvGrpSpPr>
        <p:grpSpPr>
          <a:xfrm>
            <a:off x="9078644" y="2012951"/>
            <a:ext cx="2115894" cy="3974894"/>
            <a:chOff x="2257425" y="2012951"/>
            <a:chExt cx="1665288" cy="3705225"/>
          </a:xfrm>
        </p:grpSpPr>
        <p:sp>
          <p:nvSpPr>
            <p:cNvPr id="104" name="MH_Text_1">
              <a:extLst>
                <a:ext uri="{FF2B5EF4-FFF2-40B4-BE49-F238E27FC236}">
                  <a16:creationId xmlns:a16="http://schemas.microsoft.com/office/drawing/2014/main" id="{9BF97B18-2D08-496F-8D8B-ACC2A0E5148E}"/>
                </a:ext>
              </a:extLst>
            </p:cNvPr>
            <p:cNvSpPr/>
            <p:nvPr>
              <p:custDataLst>
                <p:tags r:id="rId13"/>
              </p:custDataLst>
            </p:nvPr>
          </p:nvSpPr>
          <p:spPr>
            <a:xfrm>
              <a:off x="2257425" y="2012951"/>
              <a:ext cx="1665288" cy="3705225"/>
            </a:xfrm>
            <a:prstGeom prst="roundRect">
              <a:avLst>
                <a:gd name="adj" fmla="val 6990"/>
              </a:avLst>
            </a:prstGeom>
            <a:solidFill>
              <a:schemeClr val="accent3">
                <a:lumMod val="7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normAutofit/>
            </a:bodyPr>
            <a:lstStyle/>
            <a:p>
              <a:pPr algn="ctr">
                <a:lnSpc>
                  <a:spcPct val="130000"/>
                </a:lnSpc>
                <a:defRPr/>
              </a:pPr>
              <a:endParaRPr lang="zh-CN" altLang="en-US" sz="1600" dirty="0">
                <a:solidFill>
                  <a:srgbClr val="4D4D4D"/>
                </a:solidFill>
                <a:latin typeface="Arial" panose="020B0604020202020204" pitchFamily="34" charset="0"/>
                <a:ea typeface="微软雅黑" panose="020B0503020204020204" pitchFamily="34" charset="-122"/>
              </a:endParaRPr>
            </a:p>
          </p:txBody>
        </p:sp>
        <p:sp>
          <p:nvSpPr>
            <p:cNvPr id="105" name="MH_SubTitle_1">
              <a:extLst>
                <a:ext uri="{FF2B5EF4-FFF2-40B4-BE49-F238E27FC236}">
                  <a16:creationId xmlns:a16="http://schemas.microsoft.com/office/drawing/2014/main" id="{2F28ED1B-BE6D-4DE5-B369-842E3883D0E4}"/>
                </a:ext>
              </a:extLst>
            </p:cNvPr>
            <p:cNvSpPr/>
            <p:nvPr>
              <p:custDataLst>
                <p:tags r:id="rId14"/>
              </p:custDataLst>
            </p:nvPr>
          </p:nvSpPr>
          <p:spPr>
            <a:xfrm>
              <a:off x="2257425" y="2286001"/>
              <a:ext cx="1665288" cy="5381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dirty="0">
                <a:solidFill>
                  <a:srgbClr val="FFFFFF"/>
                </a:solidFill>
                <a:latin typeface="Arial" panose="020B0604020202020204" pitchFamily="34" charset="0"/>
                <a:ea typeface="微软雅黑" panose="020B0503020204020204" pitchFamily="34" charset="-122"/>
              </a:endParaRPr>
            </a:p>
          </p:txBody>
        </p:sp>
      </p:grpSp>
      <p:grpSp>
        <p:nvGrpSpPr>
          <p:cNvPr id="2" name="组合 1">
            <a:extLst>
              <a:ext uri="{FF2B5EF4-FFF2-40B4-BE49-F238E27FC236}">
                <a16:creationId xmlns:a16="http://schemas.microsoft.com/office/drawing/2014/main" id="{61F6BAA5-18C2-4E2B-B246-8C24ED0C2F5D}"/>
              </a:ext>
            </a:extLst>
          </p:cNvPr>
          <p:cNvGrpSpPr/>
          <p:nvPr/>
        </p:nvGrpSpPr>
        <p:grpSpPr>
          <a:xfrm>
            <a:off x="3360577" y="2508020"/>
            <a:ext cx="765175" cy="173038"/>
            <a:chOff x="3684589" y="2454276"/>
            <a:chExt cx="765175" cy="173038"/>
          </a:xfrm>
        </p:grpSpPr>
        <p:sp>
          <p:nvSpPr>
            <p:cNvPr id="75" name="MH_Other_1">
              <a:extLst>
                <a:ext uri="{FF2B5EF4-FFF2-40B4-BE49-F238E27FC236}">
                  <a16:creationId xmlns:a16="http://schemas.microsoft.com/office/drawing/2014/main" id="{4976D58A-7B3C-4B77-A947-8763D052E9AC}"/>
                </a:ext>
              </a:extLst>
            </p:cNvPr>
            <p:cNvSpPr/>
            <p:nvPr>
              <p:custDataLst>
                <p:tags r:id="rId9"/>
              </p:custDataLst>
            </p:nvPr>
          </p:nvSpPr>
          <p:spPr>
            <a:xfrm>
              <a:off x="3684589" y="2457451"/>
              <a:ext cx="168275" cy="169863"/>
            </a:xfrm>
            <a:prstGeom prst="ellipse">
              <a:avLst/>
            </a:prstGeom>
            <a:solidFill>
              <a:srgbClr val="FFFFFF"/>
            </a:solidFill>
            <a:ln w="25400">
              <a:solidFill>
                <a:srgbClr val="2E617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82" name="MH_Other_2">
              <a:extLst>
                <a:ext uri="{FF2B5EF4-FFF2-40B4-BE49-F238E27FC236}">
                  <a16:creationId xmlns:a16="http://schemas.microsoft.com/office/drawing/2014/main" id="{8D84DEC6-B797-4EF2-A54B-2B6BA976C2D0}"/>
                </a:ext>
              </a:extLst>
            </p:cNvPr>
            <p:cNvSpPr/>
            <p:nvPr>
              <p:custDataLst>
                <p:tags r:id="rId10"/>
              </p:custDataLst>
            </p:nvPr>
          </p:nvSpPr>
          <p:spPr>
            <a:xfrm>
              <a:off x="4281489" y="2454276"/>
              <a:ext cx="168275" cy="169863"/>
            </a:xfrm>
            <a:prstGeom prst="ellipse">
              <a:avLst/>
            </a:prstGeom>
            <a:solidFill>
              <a:srgbClr val="FFFFFF"/>
            </a:solidFill>
            <a:ln w="25400">
              <a:solidFill>
                <a:srgbClr val="707C1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1" name="MH_Other_7">
              <a:extLst>
                <a:ext uri="{FF2B5EF4-FFF2-40B4-BE49-F238E27FC236}">
                  <a16:creationId xmlns:a16="http://schemas.microsoft.com/office/drawing/2014/main" id="{2078DEDE-984E-461F-AE6F-0D5CEED07E8A}"/>
                </a:ext>
              </a:extLst>
            </p:cNvPr>
            <p:cNvSpPr/>
            <p:nvPr>
              <p:custDataLst>
                <p:tags r:id="rId11"/>
              </p:custDataLst>
            </p:nvPr>
          </p:nvSpPr>
          <p:spPr bwMode="auto">
            <a:xfrm>
              <a:off x="3719514" y="2498726"/>
              <a:ext cx="695325" cy="87313"/>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2" name="MH_Other_8">
              <a:extLst>
                <a:ext uri="{FF2B5EF4-FFF2-40B4-BE49-F238E27FC236}">
                  <a16:creationId xmlns:a16="http://schemas.microsoft.com/office/drawing/2014/main" id="{55849B68-9186-4278-8AAA-06147B8264BE}"/>
                </a:ext>
              </a:extLst>
            </p:cNvPr>
            <p:cNvSpPr/>
            <p:nvPr>
              <p:custDataLst>
                <p:tags r:id="rId12"/>
              </p:custDataLst>
            </p:nvPr>
          </p:nvSpPr>
          <p:spPr bwMode="auto">
            <a:xfrm>
              <a:off x="3719514" y="2498726"/>
              <a:ext cx="695325" cy="87313"/>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grpSp>
      <p:grpSp>
        <p:nvGrpSpPr>
          <p:cNvPr id="3" name="组合 2">
            <a:extLst>
              <a:ext uri="{FF2B5EF4-FFF2-40B4-BE49-F238E27FC236}">
                <a16:creationId xmlns:a16="http://schemas.microsoft.com/office/drawing/2014/main" id="{771FEBBE-137B-4CD9-95DA-F941B2320F7B}"/>
              </a:ext>
            </a:extLst>
          </p:cNvPr>
          <p:cNvGrpSpPr/>
          <p:nvPr/>
        </p:nvGrpSpPr>
        <p:grpSpPr>
          <a:xfrm>
            <a:off x="5909622" y="2508020"/>
            <a:ext cx="766763" cy="173038"/>
            <a:chOff x="5715001" y="2454276"/>
            <a:chExt cx="766763" cy="173038"/>
          </a:xfrm>
        </p:grpSpPr>
        <p:sp>
          <p:nvSpPr>
            <p:cNvPr id="83" name="MH_Other_3">
              <a:extLst>
                <a:ext uri="{FF2B5EF4-FFF2-40B4-BE49-F238E27FC236}">
                  <a16:creationId xmlns:a16="http://schemas.microsoft.com/office/drawing/2014/main" id="{301CAA9D-CA8E-49B6-851E-E95C2233EF80}"/>
                </a:ext>
              </a:extLst>
            </p:cNvPr>
            <p:cNvSpPr/>
            <p:nvPr>
              <p:custDataLst>
                <p:tags r:id="rId5"/>
              </p:custDataLst>
            </p:nvPr>
          </p:nvSpPr>
          <p:spPr>
            <a:xfrm>
              <a:off x="5715001" y="2457451"/>
              <a:ext cx="168275" cy="169863"/>
            </a:xfrm>
            <a:prstGeom prst="ellipse">
              <a:avLst/>
            </a:prstGeom>
            <a:solidFill>
              <a:srgbClr val="FFFFFF"/>
            </a:solidFill>
            <a:ln w="25400">
              <a:solidFill>
                <a:srgbClr val="707C1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86" name="MH_Other_4">
              <a:extLst>
                <a:ext uri="{FF2B5EF4-FFF2-40B4-BE49-F238E27FC236}">
                  <a16:creationId xmlns:a16="http://schemas.microsoft.com/office/drawing/2014/main" id="{8F14029C-735C-4A8C-9747-928EE38B02B7}"/>
                </a:ext>
              </a:extLst>
            </p:cNvPr>
            <p:cNvSpPr/>
            <p:nvPr>
              <p:custDataLst>
                <p:tags r:id="rId6"/>
              </p:custDataLst>
            </p:nvPr>
          </p:nvSpPr>
          <p:spPr>
            <a:xfrm>
              <a:off x="6311901" y="2454276"/>
              <a:ext cx="169863" cy="169863"/>
            </a:xfrm>
            <a:prstGeom prst="ellipse">
              <a:avLst/>
            </a:prstGeom>
            <a:solidFill>
              <a:srgbClr val="FFFFFF"/>
            </a:solidFill>
            <a:ln w="25400">
              <a:solidFill>
                <a:srgbClr val="2E617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3" name="MH_Other_9">
              <a:extLst>
                <a:ext uri="{FF2B5EF4-FFF2-40B4-BE49-F238E27FC236}">
                  <a16:creationId xmlns:a16="http://schemas.microsoft.com/office/drawing/2014/main" id="{8508603B-2475-4F66-91E7-4EC0180E4A06}"/>
                </a:ext>
              </a:extLst>
            </p:cNvPr>
            <p:cNvSpPr/>
            <p:nvPr>
              <p:custDataLst>
                <p:tags r:id="rId7"/>
              </p:custDataLst>
            </p:nvPr>
          </p:nvSpPr>
          <p:spPr bwMode="auto">
            <a:xfrm>
              <a:off x="5749926" y="2498726"/>
              <a:ext cx="695325" cy="87313"/>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4" name="MH_Other_10">
              <a:extLst>
                <a:ext uri="{FF2B5EF4-FFF2-40B4-BE49-F238E27FC236}">
                  <a16:creationId xmlns:a16="http://schemas.microsoft.com/office/drawing/2014/main" id="{70372135-1215-4FB8-9AD1-53854673BF86}"/>
                </a:ext>
              </a:extLst>
            </p:cNvPr>
            <p:cNvSpPr/>
            <p:nvPr>
              <p:custDataLst>
                <p:tags r:id="rId8"/>
              </p:custDataLst>
            </p:nvPr>
          </p:nvSpPr>
          <p:spPr bwMode="auto">
            <a:xfrm>
              <a:off x="5749926" y="2498726"/>
              <a:ext cx="695325" cy="87313"/>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grpSp>
      <p:grpSp>
        <p:nvGrpSpPr>
          <p:cNvPr id="5" name="组合 4">
            <a:extLst>
              <a:ext uri="{FF2B5EF4-FFF2-40B4-BE49-F238E27FC236}">
                <a16:creationId xmlns:a16="http://schemas.microsoft.com/office/drawing/2014/main" id="{97C36FE3-2EAE-4181-B965-7BBB60666E53}"/>
              </a:ext>
            </a:extLst>
          </p:cNvPr>
          <p:cNvGrpSpPr/>
          <p:nvPr/>
        </p:nvGrpSpPr>
        <p:grpSpPr>
          <a:xfrm>
            <a:off x="8455353" y="2508020"/>
            <a:ext cx="766762" cy="173038"/>
            <a:chOff x="7713664" y="2454276"/>
            <a:chExt cx="766762" cy="173038"/>
          </a:xfrm>
        </p:grpSpPr>
        <p:sp>
          <p:nvSpPr>
            <p:cNvPr id="87" name="MH_Other_5">
              <a:extLst>
                <a:ext uri="{FF2B5EF4-FFF2-40B4-BE49-F238E27FC236}">
                  <a16:creationId xmlns:a16="http://schemas.microsoft.com/office/drawing/2014/main" id="{5D2B509D-2CB8-4E33-A42C-139FE0C13A70}"/>
                </a:ext>
              </a:extLst>
            </p:cNvPr>
            <p:cNvSpPr/>
            <p:nvPr>
              <p:custDataLst>
                <p:tags r:id="rId1"/>
              </p:custDataLst>
            </p:nvPr>
          </p:nvSpPr>
          <p:spPr>
            <a:xfrm>
              <a:off x="7713664" y="2457451"/>
              <a:ext cx="168275" cy="169863"/>
            </a:xfrm>
            <a:prstGeom prst="ellipse">
              <a:avLst/>
            </a:prstGeom>
            <a:solidFill>
              <a:srgbClr val="FFFFFF"/>
            </a:solidFill>
            <a:ln w="25400">
              <a:solidFill>
                <a:srgbClr val="2E617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0" name="MH_Other_6">
              <a:extLst>
                <a:ext uri="{FF2B5EF4-FFF2-40B4-BE49-F238E27FC236}">
                  <a16:creationId xmlns:a16="http://schemas.microsoft.com/office/drawing/2014/main" id="{83846DD0-775E-48BC-952A-F1024C8C3A79}"/>
                </a:ext>
              </a:extLst>
            </p:cNvPr>
            <p:cNvSpPr/>
            <p:nvPr>
              <p:custDataLst>
                <p:tags r:id="rId2"/>
              </p:custDataLst>
            </p:nvPr>
          </p:nvSpPr>
          <p:spPr>
            <a:xfrm>
              <a:off x="8312151" y="2454276"/>
              <a:ext cx="168275" cy="169863"/>
            </a:xfrm>
            <a:prstGeom prst="ellipse">
              <a:avLst/>
            </a:prstGeom>
            <a:solidFill>
              <a:srgbClr val="FFFFFF"/>
            </a:solidFill>
            <a:ln w="25400">
              <a:solidFill>
                <a:srgbClr val="707C1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5" name="MH_Other_11">
              <a:extLst>
                <a:ext uri="{FF2B5EF4-FFF2-40B4-BE49-F238E27FC236}">
                  <a16:creationId xmlns:a16="http://schemas.microsoft.com/office/drawing/2014/main" id="{223B9B99-D14F-4DA2-92FB-ECD480E5C361}"/>
                </a:ext>
              </a:extLst>
            </p:cNvPr>
            <p:cNvSpPr/>
            <p:nvPr>
              <p:custDataLst>
                <p:tags r:id="rId3"/>
              </p:custDataLst>
            </p:nvPr>
          </p:nvSpPr>
          <p:spPr bwMode="auto">
            <a:xfrm>
              <a:off x="7748589" y="2498726"/>
              <a:ext cx="695325" cy="87313"/>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sp>
          <p:nvSpPr>
            <p:cNvPr id="96" name="MH_Other_12">
              <a:extLst>
                <a:ext uri="{FF2B5EF4-FFF2-40B4-BE49-F238E27FC236}">
                  <a16:creationId xmlns:a16="http://schemas.microsoft.com/office/drawing/2014/main" id="{9A3F65FD-A406-42B6-8B19-42B759677105}"/>
                </a:ext>
              </a:extLst>
            </p:cNvPr>
            <p:cNvSpPr/>
            <p:nvPr>
              <p:custDataLst>
                <p:tags r:id="rId4"/>
              </p:custDataLst>
            </p:nvPr>
          </p:nvSpPr>
          <p:spPr bwMode="auto">
            <a:xfrm>
              <a:off x="7748589" y="2498726"/>
              <a:ext cx="695325" cy="87313"/>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latin typeface="Arial" panose="020B0604020202020204" pitchFamily="34" charset="0"/>
                <a:ea typeface="微软雅黑" panose="020B0503020204020204" pitchFamily="34" charset="-122"/>
              </a:endParaRPr>
            </a:p>
          </p:txBody>
        </p:sp>
      </p:grpSp>
      <p:sp>
        <p:nvSpPr>
          <p:cNvPr id="19" name="文本框 18">
            <a:extLst>
              <a:ext uri="{FF2B5EF4-FFF2-40B4-BE49-F238E27FC236}">
                <a16:creationId xmlns:a16="http://schemas.microsoft.com/office/drawing/2014/main" id="{7503EAB0-1B17-41DE-87D4-11EC46D77E3F}"/>
              </a:ext>
            </a:extLst>
          </p:cNvPr>
          <p:cNvSpPr txBox="1"/>
          <p:nvPr/>
        </p:nvSpPr>
        <p:spPr>
          <a:xfrm>
            <a:off x="2006096" y="2378789"/>
            <a:ext cx="954107" cy="400110"/>
          </a:xfrm>
          <a:prstGeom prst="rect">
            <a:avLst/>
          </a:prstGeom>
          <a:noFill/>
        </p:spPr>
        <p:txBody>
          <a:bodyPr wrap="none" rtlCol="0">
            <a:spAutoFit/>
          </a:bodyPr>
          <a:lstStyle/>
          <a:p>
            <a:r>
              <a:rPr lang="zh-CN" altLang="en-US" sz="2000" dirty="0">
                <a:solidFill>
                  <a:schemeClr val="bg1"/>
                </a:solidFill>
                <a:latin typeface="+mn-ea"/>
              </a:rPr>
              <a:t>红包牛</a:t>
            </a:r>
          </a:p>
        </p:txBody>
      </p:sp>
      <p:sp>
        <p:nvSpPr>
          <p:cNvPr id="106" name="文本框 105">
            <a:extLst>
              <a:ext uri="{FF2B5EF4-FFF2-40B4-BE49-F238E27FC236}">
                <a16:creationId xmlns:a16="http://schemas.microsoft.com/office/drawing/2014/main" id="{966C0A11-2244-4254-827C-2E2A1825F1A4}"/>
              </a:ext>
            </a:extLst>
          </p:cNvPr>
          <p:cNvSpPr txBox="1"/>
          <p:nvPr/>
        </p:nvSpPr>
        <p:spPr>
          <a:xfrm>
            <a:off x="4557567" y="2378789"/>
            <a:ext cx="954107" cy="400110"/>
          </a:xfrm>
          <a:prstGeom prst="rect">
            <a:avLst/>
          </a:prstGeom>
          <a:noFill/>
        </p:spPr>
        <p:txBody>
          <a:bodyPr wrap="none" rtlCol="0">
            <a:spAutoFit/>
          </a:bodyPr>
          <a:lstStyle/>
          <a:p>
            <a:r>
              <a:rPr lang="zh-CN" altLang="en-US" sz="2000" dirty="0">
                <a:solidFill>
                  <a:schemeClr val="bg1"/>
                </a:solidFill>
                <a:latin typeface="+mn-ea"/>
              </a:rPr>
              <a:t>实惠牛</a:t>
            </a:r>
          </a:p>
        </p:txBody>
      </p:sp>
      <p:sp>
        <p:nvSpPr>
          <p:cNvPr id="107" name="文本框 106">
            <a:extLst>
              <a:ext uri="{FF2B5EF4-FFF2-40B4-BE49-F238E27FC236}">
                <a16:creationId xmlns:a16="http://schemas.microsoft.com/office/drawing/2014/main" id="{C54DC70F-2C2A-417C-9CB3-656C423C9368}"/>
              </a:ext>
            </a:extLst>
          </p:cNvPr>
          <p:cNvSpPr txBox="1"/>
          <p:nvPr/>
        </p:nvSpPr>
        <p:spPr>
          <a:xfrm>
            <a:off x="7123786" y="2378789"/>
            <a:ext cx="954107" cy="400110"/>
          </a:xfrm>
          <a:prstGeom prst="rect">
            <a:avLst/>
          </a:prstGeom>
          <a:noFill/>
        </p:spPr>
        <p:txBody>
          <a:bodyPr wrap="none" rtlCol="0">
            <a:spAutoFit/>
          </a:bodyPr>
          <a:lstStyle/>
          <a:p>
            <a:r>
              <a:rPr lang="zh-CN" altLang="en-US" sz="2000" dirty="0">
                <a:solidFill>
                  <a:schemeClr val="bg1"/>
                </a:solidFill>
                <a:latin typeface="+mn-ea"/>
              </a:rPr>
              <a:t>理财牛</a:t>
            </a:r>
          </a:p>
        </p:txBody>
      </p:sp>
      <p:sp>
        <p:nvSpPr>
          <p:cNvPr id="108" name="文本框 107">
            <a:extLst>
              <a:ext uri="{FF2B5EF4-FFF2-40B4-BE49-F238E27FC236}">
                <a16:creationId xmlns:a16="http://schemas.microsoft.com/office/drawing/2014/main" id="{74079E5D-61AA-4DBA-B76A-DA6DC52C84E2}"/>
              </a:ext>
            </a:extLst>
          </p:cNvPr>
          <p:cNvSpPr txBox="1"/>
          <p:nvPr/>
        </p:nvSpPr>
        <p:spPr>
          <a:xfrm>
            <a:off x="9690005" y="2378789"/>
            <a:ext cx="954107" cy="400110"/>
          </a:xfrm>
          <a:prstGeom prst="rect">
            <a:avLst/>
          </a:prstGeom>
          <a:noFill/>
        </p:spPr>
        <p:txBody>
          <a:bodyPr wrap="none" rtlCol="0">
            <a:spAutoFit/>
          </a:bodyPr>
          <a:lstStyle/>
          <a:p>
            <a:r>
              <a:rPr lang="zh-CN" altLang="en-US" sz="2000" dirty="0">
                <a:solidFill>
                  <a:schemeClr val="bg1"/>
                </a:solidFill>
                <a:latin typeface="+mn-ea"/>
              </a:rPr>
              <a:t>技术牛</a:t>
            </a:r>
          </a:p>
        </p:txBody>
      </p:sp>
      <p:sp>
        <p:nvSpPr>
          <p:cNvPr id="109" name="文本框 108">
            <a:extLst>
              <a:ext uri="{FF2B5EF4-FFF2-40B4-BE49-F238E27FC236}">
                <a16:creationId xmlns:a16="http://schemas.microsoft.com/office/drawing/2014/main" id="{26BB27BD-F056-4E51-994D-B09A76C61F8E}"/>
              </a:ext>
            </a:extLst>
          </p:cNvPr>
          <p:cNvSpPr txBox="1"/>
          <p:nvPr/>
        </p:nvSpPr>
        <p:spPr>
          <a:xfrm>
            <a:off x="1496762" y="3092457"/>
            <a:ext cx="2066956" cy="2677656"/>
          </a:xfrm>
          <a:prstGeom prst="rect">
            <a:avLst/>
          </a:prstGeom>
          <a:noFill/>
        </p:spPr>
        <p:txBody>
          <a:bodyPr wrap="square" rtlCol="0">
            <a:spAutoFit/>
          </a:bodyPr>
          <a:lstStyle/>
          <a:p>
            <a:pPr algn="just">
              <a:lnSpc>
                <a:spcPct val="150000"/>
              </a:lnSpc>
            </a:pPr>
            <a:r>
              <a:rPr sz="1400" dirty="0">
                <a:solidFill>
                  <a:schemeClr val="bg1"/>
                </a:solidFill>
                <a:latin typeface="微软雅黑" panose="020B0503020204020204" pitchFamily="34" charset="-122"/>
                <a:ea typeface="微软雅黑" panose="020B0503020204020204" pitchFamily="34" charset="-122"/>
                <a:sym typeface="+mn-ea"/>
              </a:rPr>
              <a:t>收集了一堆签到网站或者任务站，这种网站每天只需要签到或完成每天的任务就可以领取一定的奖励，然后定期提现。同时他们还关注各类时效性的红包和现金活动，一般多号操作。</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677A3ACE-41D3-4274-83E1-E8396A95A3A9}"/>
              </a:ext>
            </a:extLst>
          </p:cNvPr>
          <p:cNvSpPr txBox="1"/>
          <p:nvPr/>
        </p:nvSpPr>
        <p:spPr>
          <a:xfrm>
            <a:off x="4111564" y="3122319"/>
            <a:ext cx="1832983" cy="2031325"/>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以</a:t>
            </a:r>
            <a:r>
              <a:rPr sz="1400" dirty="0" err="1">
                <a:solidFill>
                  <a:schemeClr val="bg1"/>
                </a:solidFill>
                <a:latin typeface="微软雅黑" panose="020B0503020204020204" pitchFamily="34" charset="-122"/>
                <a:ea typeface="微软雅黑" panose="020B0503020204020204" pitchFamily="34" charset="-122"/>
                <a:sym typeface="+mn-ea"/>
              </a:rPr>
              <a:t>家庭主妇为主</a:t>
            </a:r>
            <a:r>
              <a:rPr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目的为</a:t>
            </a:r>
            <a:r>
              <a:rPr sz="1400" dirty="0">
                <a:solidFill>
                  <a:schemeClr val="bg1"/>
                </a:solidFill>
                <a:latin typeface="微软雅黑" panose="020B0503020204020204" pitchFamily="34" charset="-122"/>
                <a:ea typeface="微软雅黑" panose="020B0503020204020204" pitchFamily="34" charset="-122"/>
                <a:sym typeface="+mn-ea"/>
              </a:rPr>
              <a:t>减少生活开销为主。他们关注淘宝京东等各大网购平台活动。撸0元单</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sz="1400" dirty="0" err="1">
                <a:solidFill>
                  <a:schemeClr val="bg1"/>
                </a:solidFill>
                <a:latin typeface="微软雅黑" panose="020B0503020204020204" pitchFamily="34" charset="-122"/>
                <a:ea typeface="微软雅黑" panose="020B0503020204020204" pitchFamily="34" charset="-122"/>
                <a:sym typeface="+mn-ea"/>
              </a:rPr>
              <a:t>优惠券哪里优惠去哪里</a:t>
            </a:r>
            <a:r>
              <a:rPr sz="1400" dirty="0">
                <a:solidFill>
                  <a:schemeClr val="bg1"/>
                </a:solidFill>
                <a:latin typeface="微软雅黑" panose="020B0503020204020204" pitchFamily="34" charset="-122"/>
                <a:ea typeface="微软雅黑" panose="020B0503020204020204" pitchFamily="34" charset="-122"/>
                <a:sym typeface="+mn-ea"/>
              </a:rPr>
              <a:t>。</a:t>
            </a:r>
            <a:endParaRPr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2DE6D466-F18B-41B8-8D48-323DE00247E3}"/>
              </a:ext>
            </a:extLst>
          </p:cNvPr>
          <p:cNvSpPr txBox="1"/>
          <p:nvPr/>
        </p:nvSpPr>
        <p:spPr>
          <a:xfrm>
            <a:off x="6580263" y="3144795"/>
            <a:ext cx="2068732" cy="2354491"/>
          </a:xfrm>
          <a:prstGeom prst="rect">
            <a:avLst/>
          </a:prstGeom>
          <a:noFill/>
        </p:spPr>
        <p:txBody>
          <a:bodyPr wrap="square" rtlCol="0">
            <a:spAutoFit/>
          </a:bodyPr>
          <a:lstStyle/>
          <a:p>
            <a:pPr algn="just">
              <a:lnSpc>
                <a:spcPct val="150000"/>
              </a:lnSpc>
            </a:pPr>
            <a:r>
              <a:rPr sz="1400" dirty="0">
                <a:solidFill>
                  <a:schemeClr val="bg1"/>
                </a:solidFill>
                <a:latin typeface="微软雅黑" panose="020B0503020204020204" pitchFamily="34" charset="-122"/>
                <a:ea typeface="微软雅黑" panose="020B0503020204020204" pitchFamily="34" charset="-122"/>
                <a:sym typeface="+mn-ea"/>
              </a:rPr>
              <a:t>此类人专注网贷平台活动（包括虚拟币）有一定资金投入，而且拥有多套资料。当然收入和风险成正比，此类收入5000以上，资料和本金越多收入越多。</a:t>
            </a:r>
            <a:endParaRPr sz="1400" dirty="0">
              <a:solidFill>
                <a:schemeClr val="bg1"/>
              </a:solidFill>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594279F2-109D-4396-92A0-E1AAD25B87DB}"/>
              </a:ext>
            </a:extLst>
          </p:cNvPr>
          <p:cNvSpPr txBox="1"/>
          <p:nvPr/>
        </p:nvSpPr>
        <p:spPr>
          <a:xfrm>
            <a:off x="9222115" y="3172952"/>
            <a:ext cx="1853924" cy="2354491"/>
          </a:xfrm>
          <a:prstGeom prst="rect">
            <a:avLst/>
          </a:prstGeom>
          <a:noFill/>
        </p:spPr>
        <p:txBody>
          <a:bodyPr wrap="square" rtlCol="0">
            <a:spAutoFit/>
          </a:bodyPr>
          <a:lstStyle/>
          <a:p>
            <a:pPr>
              <a:lnSpc>
                <a:spcPct val="150000"/>
              </a:lnSpc>
            </a:pPr>
            <a:r>
              <a:rPr sz="1400" dirty="0" err="1">
                <a:solidFill>
                  <a:schemeClr val="bg1"/>
                </a:solidFill>
                <a:latin typeface="微软雅黑" panose="020B0503020204020204" pitchFamily="34" charset="-122"/>
                <a:ea typeface="微软雅黑" panose="020B0503020204020204" pitchFamily="34" charset="-122"/>
                <a:sym typeface="+mn-ea"/>
              </a:rPr>
              <a:t>利用各种专业软件工具，对企业系统进行扫描，发现漏洞，展开攻击。走的是灰色路线</a:t>
            </a:r>
            <a:r>
              <a:rPr sz="1400" dirty="0">
                <a:solidFill>
                  <a:schemeClr val="bg1"/>
                </a:solidFill>
                <a:latin typeface="微软雅黑" panose="020B0503020204020204" pitchFamily="34" charset="-122"/>
                <a:ea typeface="微软雅黑" panose="020B0503020204020204" pitchFamily="34" charset="-122"/>
                <a:sym typeface="+mn-ea"/>
              </a:rPr>
              <a:t>。</a:t>
            </a:r>
            <a:endParaRPr sz="1400" dirty="0">
              <a:solidFill>
                <a:schemeClr val="bg1"/>
              </a:solidFill>
              <a:latin typeface="微软雅黑" panose="020B0503020204020204" pitchFamily="34" charset="-122"/>
              <a:ea typeface="微软雅黑" panose="020B0503020204020204" pitchFamily="34" charset="-122"/>
            </a:endParaRPr>
          </a:p>
          <a:p>
            <a:pPr>
              <a:lnSpc>
                <a:spcPct val="150000"/>
              </a:lnSpc>
            </a:pPr>
            <a:endParaRPr sz="14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7077660"/>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8C2E8AEF-1EC4-4573-838A-CFA7F3218E34}"/>
              </a:ext>
            </a:extLst>
          </p:cNvPr>
          <p:cNvGrpSpPr/>
          <p:nvPr/>
        </p:nvGrpSpPr>
        <p:grpSpPr>
          <a:xfrm>
            <a:off x="-12196" y="-1672"/>
            <a:ext cx="12226779" cy="827171"/>
            <a:chOff x="-12196" y="-1672"/>
            <a:chExt cx="12226779" cy="827171"/>
          </a:xfrm>
        </p:grpSpPr>
        <p:sp>
          <p:nvSpPr>
            <p:cNvPr id="72" name="文本框 71">
              <a:extLst>
                <a:ext uri="{FF2B5EF4-FFF2-40B4-BE49-F238E27FC236}">
                  <a16:creationId xmlns:a16="http://schemas.microsoft.com/office/drawing/2014/main" id="{98AA7541-9FBD-4937-8732-279E975C1FB6}"/>
                </a:ext>
              </a:extLst>
            </p:cNvPr>
            <p:cNvSpPr txBox="1"/>
            <p:nvPr/>
          </p:nvSpPr>
          <p:spPr>
            <a:xfrm>
              <a:off x="2076756" y="220245"/>
              <a:ext cx="3344934"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“倒买倒卖”党</a:t>
              </a:r>
            </a:p>
          </p:txBody>
        </p:sp>
        <p:grpSp>
          <p:nvGrpSpPr>
            <p:cNvPr id="76" name="组合 75">
              <a:extLst>
                <a:ext uri="{FF2B5EF4-FFF2-40B4-BE49-F238E27FC236}">
                  <a16:creationId xmlns:a16="http://schemas.microsoft.com/office/drawing/2014/main" id="{272F936B-6C32-4BD4-8D82-12115C26E15C}"/>
                </a:ext>
              </a:extLst>
            </p:cNvPr>
            <p:cNvGrpSpPr/>
            <p:nvPr/>
          </p:nvGrpSpPr>
          <p:grpSpPr>
            <a:xfrm>
              <a:off x="-12196" y="-1672"/>
              <a:ext cx="12226779" cy="827171"/>
              <a:chOff x="-12196" y="-1672"/>
              <a:chExt cx="12226779" cy="827171"/>
            </a:xfrm>
          </p:grpSpPr>
          <p:cxnSp>
            <p:nvCxnSpPr>
              <p:cNvPr id="77" name="直接连接符 76">
                <a:extLst>
                  <a:ext uri="{FF2B5EF4-FFF2-40B4-BE49-F238E27FC236}">
                    <a16:creationId xmlns:a16="http://schemas.microsoft.com/office/drawing/2014/main" id="{0CB0BECF-1F66-4568-AE85-4151BB5F265B}"/>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矩形: 剪去单角 77">
                <a:extLst>
                  <a:ext uri="{FF2B5EF4-FFF2-40B4-BE49-F238E27FC236}">
                    <a16:creationId xmlns:a16="http://schemas.microsoft.com/office/drawing/2014/main" id="{202A4AC8-8086-47BF-8C86-C0C6EE636AAF}"/>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71D4476B-7039-4401-9826-07A73B6BB4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11" name="组合 10">
            <a:extLst>
              <a:ext uri="{FF2B5EF4-FFF2-40B4-BE49-F238E27FC236}">
                <a16:creationId xmlns:a16="http://schemas.microsoft.com/office/drawing/2014/main" id="{66603424-063E-4389-B548-5AEA7091915B}"/>
              </a:ext>
            </a:extLst>
          </p:cNvPr>
          <p:cNvGrpSpPr/>
          <p:nvPr/>
        </p:nvGrpSpPr>
        <p:grpSpPr>
          <a:xfrm>
            <a:off x="1171779" y="1629085"/>
            <a:ext cx="9609291" cy="4226027"/>
            <a:chOff x="1127535" y="1909302"/>
            <a:chExt cx="9609291" cy="4226027"/>
          </a:xfrm>
        </p:grpSpPr>
        <p:grpSp>
          <p:nvGrpSpPr>
            <p:cNvPr id="4" name="组合 3">
              <a:extLst>
                <a:ext uri="{FF2B5EF4-FFF2-40B4-BE49-F238E27FC236}">
                  <a16:creationId xmlns:a16="http://schemas.microsoft.com/office/drawing/2014/main" id="{058A5E08-CB95-4B57-B46D-FE6D2A377B00}"/>
                </a:ext>
              </a:extLst>
            </p:cNvPr>
            <p:cNvGrpSpPr/>
            <p:nvPr/>
          </p:nvGrpSpPr>
          <p:grpSpPr>
            <a:xfrm>
              <a:off x="1127535" y="1909302"/>
              <a:ext cx="9609291" cy="4226027"/>
              <a:chOff x="2587625" y="2381250"/>
              <a:chExt cx="7104063" cy="3124264"/>
            </a:xfrm>
          </p:grpSpPr>
          <p:sp>
            <p:nvSpPr>
              <p:cNvPr id="43" name="MH_Text_1">
                <a:extLst>
                  <a:ext uri="{FF2B5EF4-FFF2-40B4-BE49-F238E27FC236}">
                    <a16:creationId xmlns:a16="http://schemas.microsoft.com/office/drawing/2014/main" id="{FD28C078-74CF-43A1-A2AE-645EE31D88F3}"/>
                  </a:ext>
                </a:extLst>
              </p:cNvPr>
              <p:cNvSpPr/>
              <p:nvPr>
                <p:custDataLst>
                  <p:tags r:id="rId1"/>
                </p:custDataLst>
              </p:nvPr>
            </p:nvSpPr>
            <p:spPr>
              <a:xfrm>
                <a:off x="2587625" y="2640014"/>
                <a:ext cx="2095500" cy="28655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64000" rIns="144000" bIns="46800" anchor="b">
                <a:normAutofit/>
              </a:bodyPr>
              <a:lstStyle/>
              <a:p>
                <a:pPr algn="just">
                  <a:lnSpc>
                    <a:spcPct val="140000"/>
                  </a:lnSpc>
                  <a:defRPr/>
                </a:pP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44" name="MH_Other_1">
                <a:extLst>
                  <a:ext uri="{FF2B5EF4-FFF2-40B4-BE49-F238E27FC236}">
                    <a16:creationId xmlns:a16="http://schemas.microsoft.com/office/drawing/2014/main" id="{90B2CC1A-30D4-46C1-8019-C6F0A9421F24}"/>
                  </a:ext>
                </a:extLst>
              </p:cNvPr>
              <p:cNvSpPr/>
              <p:nvPr>
                <p:custDataLst>
                  <p:tags r:id="rId2"/>
                </p:custDataLst>
              </p:nvPr>
            </p:nvSpPr>
            <p:spPr>
              <a:xfrm rot="19326473">
                <a:off x="3654425" y="2381250"/>
                <a:ext cx="509588" cy="1447800"/>
              </a:xfrm>
              <a:prstGeom prst="rtTriangle">
                <a:avLst/>
              </a:prstGeom>
              <a:gradFill flip="none" rotWithShape="1">
                <a:gsLst>
                  <a:gs pos="7000">
                    <a:schemeClr val="bg1">
                      <a:lumMod val="0"/>
                    </a:schemeClr>
                  </a:gs>
                  <a:gs pos="66000">
                    <a:srgbClr val="FFFFFF"/>
                  </a:gs>
                  <a:gs pos="100000">
                    <a:schemeClr val="bg1">
                      <a:lumMod val="37000"/>
                      <a:lumOff val="63000"/>
                      <a:alpha val="47000"/>
                    </a:schemeClr>
                  </a:gs>
                </a:gsLst>
                <a:lin ang="8100000" scaled="1"/>
                <a:tileRect/>
              </a:gradFill>
              <a:ln>
                <a:noFill/>
              </a:ln>
              <a:effectLst>
                <a:outerShdw blurRad="292100" dist="38100" dir="16200000"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45" name="MH_Other_2">
                <a:extLst>
                  <a:ext uri="{FF2B5EF4-FFF2-40B4-BE49-F238E27FC236}">
                    <a16:creationId xmlns:a16="http://schemas.microsoft.com/office/drawing/2014/main" id="{73429863-AC1C-4805-9CA5-7805F4CB3417}"/>
                  </a:ext>
                </a:extLst>
              </p:cNvPr>
              <p:cNvSpPr/>
              <p:nvPr>
                <p:custDataLst>
                  <p:tags r:id="rId3"/>
                </p:custDataLst>
              </p:nvPr>
            </p:nvSpPr>
            <p:spPr>
              <a:xfrm>
                <a:off x="3276961" y="2707998"/>
                <a:ext cx="1291526" cy="824322"/>
              </a:xfrm>
              <a:custGeom>
                <a:avLst/>
                <a:gdLst>
                  <a:gd name="connsiteX0" fmla="*/ 0 w 1742190"/>
                  <a:gd name="connsiteY0" fmla="*/ 0 h 1008113"/>
                  <a:gd name="connsiteX1" fmla="*/ 1742190 w 1742190"/>
                  <a:gd name="connsiteY1" fmla="*/ 0 h 1008113"/>
                  <a:gd name="connsiteX2" fmla="*/ 1742190 w 1742190"/>
                  <a:gd name="connsiteY2" fmla="*/ 1008113 h 1008113"/>
                </a:gdLst>
                <a:ahLst/>
                <a:cxnLst>
                  <a:cxn ang="0">
                    <a:pos x="connsiteX0" y="connsiteY0"/>
                  </a:cxn>
                  <a:cxn ang="0">
                    <a:pos x="connsiteX1" y="connsiteY1"/>
                  </a:cxn>
                  <a:cxn ang="0">
                    <a:pos x="connsiteX2" y="connsiteY2"/>
                  </a:cxn>
                </a:cxnLst>
                <a:rect l="l" t="t" r="r" b="b"/>
                <a:pathLst>
                  <a:path w="1742190" h="1008113">
                    <a:moveTo>
                      <a:pt x="0" y="0"/>
                    </a:moveTo>
                    <a:lnTo>
                      <a:pt x="1742190" y="0"/>
                    </a:lnTo>
                    <a:lnTo>
                      <a:pt x="1742190" y="1008113"/>
                    </a:lnTo>
                    <a:close/>
                  </a:path>
                </a:pathLst>
              </a:custGeom>
              <a:solidFill>
                <a:srgbClr val="FFFFFF"/>
              </a:solidFill>
              <a:ln>
                <a:noFill/>
              </a:ln>
              <a:effectLst>
                <a:innerShdw blurRad="63500" dist="25400" dir="8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0000" tIns="0" rIns="0" bIns="360000" anchor="ctr"/>
              <a:lstStyle/>
              <a:p>
                <a:pPr algn="ctr">
                  <a:defRPr/>
                </a:pPr>
                <a:r>
                  <a:rPr lang="en-US" altLang="zh-CN" sz="3200" dirty="0">
                    <a:solidFill>
                      <a:schemeClr val="accent3">
                        <a:lumMod val="50000"/>
                      </a:schemeClr>
                    </a:solidFill>
                  </a:rPr>
                  <a:t>01</a:t>
                </a:r>
                <a:endParaRPr lang="zh-CN" altLang="en-US" sz="3200" dirty="0">
                  <a:solidFill>
                    <a:schemeClr val="accent3">
                      <a:lumMod val="50000"/>
                    </a:schemeClr>
                  </a:solidFill>
                </a:endParaRPr>
              </a:p>
            </p:txBody>
          </p:sp>
          <p:sp>
            <p:nvSpPr>
              <p:cNvPr id="46" name="MH_Text_2">
                <a:extLst>
                  <a:ext uri="{FF2B5EF4-FFF2-40B4-BE49-F238E27FC236}">
                    <a16:creationId xmlns:a16="http://schemas.microsoft.com/office/drawing/2014/main" id="{EC168DEB-F4D4-400D-81D7-E7DB1D12CEB1}"/>
                  </a:ext>
                </a:extLst>
              </p:cNvPr>
              <p:cNvSpPr/>
              <p:nvPr>
                <p:custDataLst>
                  <p:tags r:id="rId4"/>
                </p:custDataLst>
              </p:nvPr>
            </p:nvSpPr>
            <p:spPr>
              <a:xfrm>
                <a:off x="5091114" y="2640013"/>
                <a:ext cx="2097087" cy="28655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64000" rIns="144000" bIns="46800" anchor="b">
                <a:normAutofit/>
              </a:bodyPr>
              <a:lstStyle/>
              <a:p>
                <a:pPr algn="just">
                  <a:lnSpc>
                    <a:spcPct val="140000"/>
                  </a:lnSpc>
                  <a:defRPr/>
                </a:pP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47" name="MH_Other_3">
                <a:extLst>
                  <a:ext uri="{FF2B5EF4-FFF2-40B4-BE49-F238E27FC236}">
                    <a16:creationId xmlns:a16="http://schemas.microsoft.com/office/drawing/2014/main" id="{E6D7C45C-28FA-4916-A4ED-91890E0E4CDF}"/>
                  </a:ext>
                </a:extLst>
              </p:cNvPr>
              <p:cNvSpPr/>
              <p:nvPr>
                <p:custDataLst>
                  <p:tags r:id="rId5"/>
                </p:custDataLst>
              </p:nvPr>
            </p:nvSpPr>
            <p:spPr>
              <a:xfrm rot="19326473">
                <a:off x="6159500" y="2386014"/>
                <a:ext cx="509588" cy="1443037"/>
              </a:xfrm>
              <a:prstGeom prst="rtTriangle">
                <a:avLst/>
              </a:prstGeom>
              <a:gradFill flip="none" rotWithShape="1">
                <a:gsLst>
                  <a:gs pos="7000">
                    <a:schemeClr val="bg1">
                      <a:lumMod val="0"/>
                    </a:schemeClr>
                  </a:gs>
                  <a:gs pos="66000">
                    <a:srgbClr val="FFFFFF"/>
                  </a:gs>
                  <a:gs pos="100000">
                    <a:schemeClr val="bg1">
                      <a:lumMod val="37000"/>
                      <a:lumOff val="63000"/>
                      <a:alpha val="47000"/>
                    </a:schemeClr>
                  </a:gs>
                </a:gsLst>
                <a:lin ang="8100000" scaled="1"/>
                <a:tileRect/>
              </a:gradFill>
              <a:ln>
                <a:noFill/>
              </a:ln>
              <a:effectLst>
                <a:outerShdw blurRad="292100" dist="38100" dir="16200000"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48" name="MH_Other_4">
                <a:extLst>
                  <a:ext uri="{FF2B5EF4-FFF2-40B4-BE49-F238E27FC236}">
                    <a16:creationId xmlns:a16="http://schemas.microsoft.com/office/drawing/2014/main" id="{80061CA5-6EFC-480A-A274-F6EB99D4D3C7}"/>
                  </a:ext>
                </a:extLst>
              </p:cNvPr>
              <p:cNvSpPr/>
              <p:nvPr>
                <p:custDataLst>
                  <p:tags r:id="rId6"/>
                </p:custDataLst>
              </p:nvPr>
            </p:nvSpPr>
            <p:spPr>
              <a:xfrm>
                <a:off x="5781143" y="2707998"/>
                <a:ext cx="1291526" cy="824322"/>
              </a:xfrm>
              <a:custGeom>
                <a:avLst/>
                <a:gdLst>
                  <a:gd name="connsiteX0" fmla="*/ 0 w 1742190"/>
                  <a:gd name="connsiteY0" fmla="*/ 0 h 1008113"/>
                  <a:gd name="connsiteX1" fmla="*/ 1742190 w 1742190"/>
                  <a:gd name="connsiteY1" fmla="*/ 0 h 1008113"/>
                  <a:gd name="connsiteX2" fmla="*/ 1742190 w 1742190"/>
                  <a:gd name="connsiteY2" fmla="*/ 1008113 h 1008113"/>
                </a:gdLst>
                <a:ahLst/>
                <a:cxnLst>
                  <a:cxn ang="0">
                    <a:pos x="connsiteX0" y="connsiteY0"/>
                  </a:cxn>
                  <a:cxn ang="0">
                    <a:pos x="connsiteX1" y="connsiteY1"/>
                  </a:cxn>
                  <a:cxn ang="0">
                    <a:pos x="connsiteX2" y="connsiteY2"/>
                  </a:cxn>
                </a:cxnLst>
                <a:rect l="l" t="t" r="r" b="b"/>
                <a:pathLst>
                  <a:path w="1742190" h="1008113">
                    <a:moveTo>
                      <a:pt x="0" y="0"/>
                    </a:moveTo>
                    <a:lnTo>
                      <a:pt x="1742190" y="0"/>
                    </a:lnTo>
                    <a:lnTo>
                      <a:pt x="1742190" y="1008113"/>
                    </a:lnTo>
                    <a:close/>
                  </a:path>
                </a:pathLst>
              </a:custGeom>
              <a:solidFill>
                <a:srgbClr val="FFFFFF"/>
              </a:solidFill>
              <a:ln>
                <a:noFill/>
              </a:ln>
              <a:effectLst>
                <a:innerShdw blurRad="63500" dist="25400" dir="8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0000" tIns="0" rIns="0" bIns="360000" anchor="ctr"/>
              <a:lstStyle/>
              <a:p>
                <a:pPr algn="ctr">
                  <a:defRPr/>
                </a:pPr>
                <a:r>
                  <a:rPr lang="en-US" altLang="zh-CN" sz="3200" dirty="0">
                    <a:solidFill>
                      <a:schemeClr val="accent3">
                        <a:lumMod val="50000"/>
                      </a:schemeClr>
                    </a:solidFill>
                  </a:rPr>
                  <a:t>02</a:t>
                </a:r>
                <a:endParaRPr lang="zh-CN" altLang="en-US" sz="3200" dirty="0">
                  <a:solidFill>
                    <a:schemeClr val="accent3">
                      <a:lumMod val="50000"/>
                    </a:schemeClr>
                  </a:solidFill>
                </a:endParaRPr>
              </a:p>
            </p:txBody>
          </p:sp>
          <p:sp>
            <p:nvSpPr>
              <p:cNvPr id="49" name="MH_Text_3">
                <a:extLst>
                  <a:ext uri="{FF2B5EF4-FFF2-40B4-BE49-F238E27FC236}">
                    <a16:creationId xmlns:a16="http://schemas.microsoft.com/office/drawing/2014/main" id="{245617AD-CD58-4FBE-B439-51F8B5AD0764}"/>
                  </a:ext>
                </a:extLst>
              </p:cNvPr>
              <p:cNvSpPr/>
              <p:nvPr>
                <p:custDataLst>
                  <p:tags r:id="rId7"/>
                </p:custDataLst>
              </p:nvPr>
            </p:nvSpPr>
            <p:spPr>
              <a:xfrm>
                <a:off x="7596188" y="2640014"/>
                <a:ext cx="2095500" cy="28655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64000" rIns="144000" bIns="46800" anchor="b">
                <a:normAutofit/>
              </a:bodyPr>
              <a:lstStyle/>
              <a:p>
                <a:pPr algn="just">
                  <a:lnSpc>
                    <a:spcPct val="140000"/>
                  </a:lnSpc>
                  <a:defRPr/>
                </a:pP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50" name="MH_Other_5">
                <a:extLst>
                  <a:ext uri="{FF2B5EF4-FFF2-40B4-BE49-F238E27FC236}">
                    <a16:creationId xmlns:a16="http://schemas.microsoft.com/office/drawing/2014/main" id="{DEB772EA-F19B-428F-B5FC-2F9CF114F711}"/>
                  </a:ext>
                </a:extLst>
              </p:cNvPr>
              <p:cNvSpPr/>
              <p:nvPr>
                <p:custDataLst>
                  <p:tags r:id="rId8"/>
                </p:custDataLst>
              </p:nvPr>
            </p:nvSpPr>
            <p:spPr>
              <a:xfrm rot="19326473">
                <a:off x="8662989" y="2386014"/>
                <a:ext cx="511175" cy="1443037"/>
              </a:xfrm>
              <a:prstGeom prst="rtTriangle">
                <a:avLst/>
              </a:prstGeom>
              <a:gradFill flip="none" rotWithShape="1">
                <a:gsLst>
                  <a:gs pos="7000">
                    <a:schemeClr val="bg1">
                      <a:lumMod val="0"/>
                    </a:schemeClr>
                  </a:gs>
                  <a:gs pos="66000">
                    <a:srgbClr val="FFFFFF"/>
                  </a:gs>
                  <a:gs pos="100000">
                    <a:schemeClr val="bg1">
                      <a:lumMod val="37000"/>
                      <a:lumOff val="63000"/>
                      <a:alpha val="47000"/>
                    </a:schemeClr>
                  </a:gs>
                </a:gsLst>
                <a:lin ang="8100000" scaled="1"/>
                <a:tileRect/>
              </a:gradFill>
              <a:ln>
                <a:noFill/>
              </a:ln>
              <a:effectLst>
                <a:outerShdw blurRad="292100" dist="38100" dir="16200000"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1" name="MH_Other_6">
                <a:extLst>
                  <a:ext uri="{FF2B5EF4-FFF2-40B4-BE49-F238E27FC236}">
                    <a16:creationId xmlns:a16="http://schemas.microsoft.com/office/drawing/2014/main" id="{D839A178-8B6A-4A78-BD3C-605BF62E5C95}"/>
                  </a:ext>
                </a:extLst>
              </p:cNvPr>
              <p:cNvSpPr/>
              <p:nvPr>
                <p:custDataLst>
                  <p:tags r:id="rId9"/>
                </p:custDataLst>
              </p:nvPr>
            </p:nvSpPr>
            <p:spPr>
              <a:xfrm>
                <a:off x="8285325" y="2707998"/>
                <a:ext cx="1291526" cy="824322"/>
              </a:xfrm>
              <a:custGeom>
                <a:avLst/>
                <a:gdLst>
                  <a:gd name="connsiteX0" fmla="*/ 0 w 1742190"/>
                  <a:gd name="connsiteY0" fmla="*/ 0 h 1008113"/>
                  <a:gd name="connsiteX1" fmla="*/ 1742190 w 1742190"/>
                  <a:gd name="connsiteY1" fmla="*/ 0 h 1008113"/>
                  <a:gd name="connsiteX2" fmla="*/ 1742190 w 1742190"/>
                  <a:gd name="connsiteY2" fmla="*/ 1008113 h 1008113"/>
                </a:gdLst>
                <a:ahLst/>
                <a:cxnLst>
                  <a:cxn ang="0">
                    <a:pos x="connsiteX0" y="connsiteY0"/>
                  </a:cxn>
                  <a:cxn ang="0">
                    <a:pos x="connsiteX1" y="connsiteY1"/>
                  </a:cxn>
                  <a:cxn ang="0">
                    <a:pos x="connsiteX2" y="connsiteY2"/>
                  </a:cxn>
                </a:cxnLst>
                <a:rect l="l" t="t" r="r" b="b"/>
                <a:pathLst>
                  <a:path w="1742190" h="1008113">
                    <a:moveTo>
                      <a:pt x="0" y="0"/>
                    </a:moveTo>
                    <a:lnTo>
                      <a:pt x="1742190" y="0"/>
                    </a:lnTo>
                    <a:lnTo>
                      <a:pt x="1742190" y="1008113"/>
                    </a:lnTo>
                    <a:close/>
                  </a:path>
                </a:pathLst>
              </a:custGeom>
              <a:solidFill>
                <a:srgbClr val="FFFFFF"/>
              </a:solidFill>
              <a:ln>
                <a:noFill/>
              </a:ln>
              <a:effectLst>
                <a:innerShdw blurRad="63500" dist="25400" dir="8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0000" tIns="0" rIns="0" bIns="360000" anchor="ctr"/>
              <a:lstStyle/>
              <a:p>
                <a:pPr algn="ctr">
                  <a:defRPr/>
                </a:pPr>
                <a:r>
                  <a:rPr lang="en-US" altLang="zh-CN" sz="3200" dirty="0">
                    <a:solidFill>
                      <a:schemeClr val="accent3">
                        <a:lumMod val="50000"/>
                      </a:schemeClr>
                    </a:solidFill>
                  </a:rPr>
                  <a:t>03</a:t>
                </a:r>
                <a:endParaRPr lang="zh-CN" altLang="en-US" sz="3200" dirty="0">
                  <a:solidFill>
                    <a:schemeClr val="accent3">
                      <a:lumMod val="50000"/>
                    </a:schemeClr>
                  </a:solidFill>
                </a:endParaRPr>
              </a:p>
            </p:txBody>
          </p:sp>
          <p:sp>
            <p:nvSpPr>
              <p:cNvPr id="52" name="MH_SubTitle_1">
                <a:extLst>
                  <a:ext uri="{FF2B5EF4-FFF2-40B4-BE49-F238E27FC236}">
                    <a16:creationId xmlns:a16="http://schemas.microsoft.com/office/drawing/2014/main" id="{A2E9FCC2-3B6A-4DA7-A67B-BE159075CC0D}"/>
                  </a:ext>
                </a:extLst>
              </p:cNvPr>
              <p:cNvSpPr txBox="1">
                <a:spLocks noChangeArrowheads="1"/>
              </p:cNvSpPr>
              <p:nvPr>
                <p:custDataLst>
                  <p:tags r:id="rId10"/>
                </p:custDataLst>
              </p:nvPr>
            </p:nvSpPr>
            <p:spPr bwMode="auto">
              <a:xfrm>
                <a:off x="2643189" y="3600450"/>
                <a:ext cx="1411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53" name="MH_SubTitle_2">
                <a:extLst>
                  <a:ext uri="{FF2B5EF4-FFF2-40B4-BE49-F238E27FC236}">
                    <a16:creationId xmlns:a16="http://schemas.microsoft.com/office/drawing/2014/main" id="{11C33510-68A7-4D8E-9A22-C6D313728B7E}"/>
                  </a:ext>
                </a:extLst>
              </p:cNvPr>
              <p:cNvSpPr txBox="1">
                <a:spLocks noChangeArrowheads="1"/>
              </p:cNvSpPr>
              <p:nvPr>
                <p:custDataLst>
                  <p:tags r:id="rId11"/>
                </p:custDataLst>
              </p:nvPr>
            </p:nvSpPr>
            <p:spPr bwMode="auto">
              <a:xfrm>
                <a:off x="5143501" y="3600450"/>
                <a:ext cx="141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54" name="MH_SubTitle_3">
                <a:extLst>
                  <a:ext uri="{FF2B5EF4-FFF2-40B4-BE49-F238E27FC236}">
                    <a16:creationId xmlns:a16="http://schemas.microsoft.com/office/drawing/2014/main" id="{FC27987F-3405-4CB8-BF53-B828145B79BC}"/>
                  </a:ext>
                </a:extLst>
              </p:cNvPr>
              <p:cNvSpPr txBox="1">
                <a:spLocks noChangeArrowheads="1"/>
              </p:cNvSpPr>
              <p:nvPr>
                <p:custDataLst>
                  <p:tags r:id="rId12"/>
                </p:custDataLst>
              </p:nvPr>
            </p:nvSpPr>
            <p:spPr bwMode="auto">
              <a:xfrm>
                <a:off x="7648576" y="3600450"/>
                <a:ext cx="141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6A27041D-0AB0-4E75-BC58-0955F2696BF2}"/>
                </a:ext>
              </a:extLst>
            </p:cNvPr>
            <p:cNvSpPr txBox="1"/>
            <p:nvPr/>
          </p:nvSpPr>
          <p:spPr>
            <a:xfrm>
              <a:off x="1347422" y="3233363"/>
              <a:ext cx="646331" cy="369332"/>
            </a:xfrm>
            <a:prstGeom prst="rect">
              <a:avLst/>
            </a:prstGeom>
            <a:no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rPr>
                <a:t>黄牛</a:t>
              </a:r>
            </a:p>
          </p:txBody>
        </p:sp>
        <p:sp>
          <p:nvSpPr>
            <p:cNvPr id="57" name="文本框 56">
              <a:extLst>
                <a:ext uri="{FF2B5EF4-FFF2-40B4-BE49-F238E27FC236}">
                  <a16:creationId xmlns:a16="http://schemas.microsoft.com/office/drawing/2014/main" id="{DFF87549-76C7-4B33-A4F7-4843A7BB2F8E}"/>
                </a:ext>
              </a:extLst>
            </p:cNvPr>
            <p:cNvSpPr txBox="1"/>
            <p:nvPr/>
          </p:nvSpPr>
          <p:spPr>
            <a:xfrm>
              <a:off x="4724803" y="3233363"/>
              <a:ext cx="877163" cy="369332"/>
            </a:xfrm>
            <a:prstGeom prst="rect">
              <a:avLst/>
            </a:prstGeom>
            <a:no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rPr>
                <a:t>放单牛</a:t>
              </a:r>
            </a:p>
          </p:txBody>
        </p:sp>
        <p:sp>
          <p:nvSpPr>
            <p:cNvPr id="58" name="文本框 57">
              <a:extLst>
                <a:ext uri="{FF2B5EF4-FFF2-40B4-BE49-F238E27FC236}">
                  <a16:creationId xmlns:a16="http://schemas.microsoft.com/office/drawing/2014/main" id="{5633EA5F-A91E-4D9F-B9D7-056824F511A0}"/>
                </a:ext>
              </a:extLst>
            </p:cNvPr>
            <p:cNvSpPr txBox="1"/>
            <p:nvPr/>
          </p:nvSpPr>
          <p:spPr>
            <a:xfrm>
              <a:off x="8087435" y="3233363"/>
              <a:ext cx="877163" cy="369332"/>
            </a:xfrm>
            <a:prstGeom prst="rect">
              <a:avLst/>
            </a:prstGeom>
            <a:no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rPr>
                <a:t>推广牛</a:t>
              </a:r>
            </a:p>
          </p:txBody>
        </p:sp>
        <p:sp>
          <p:nvSpPr>
            <p:cNvPr id="8" name="矩形 7">
              <a:extLst>
                <a:ext uri="{FF2B5EF4-FFF2-40B4-BE49-F238E27FC236}">
                  <a16:creationId xmlns:a16="http://schemas.microsoft.com/office/drawing/2014/main" id="{D57E9FA9-19E0-41EC-8C56-A1EA7C57A047}"/>
                </a:ext>
              </a:extLst>
            </p:cNvPr>
            <p:cNvSpPr/>
            <p:nvPr/>
          </p:nvSpPr>
          <p:spPr>
            <a:xfrm>
              <a:off x="1278248" y="4158619"/>
              <a:ext cx="2597748" cy="1708160"/>
            </a:xfrm>
            <a:prstGeom prst="rect">
              <a:avLst/>
            </a:prstGeom>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通过商家活动获得的购物卡</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优惠券</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加油卡</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电影票，等等。统一由黄牛便宜收购，然后再卖给需要的人。也有回收实物卖给超市的。</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矩形 8">
              <a:extLst>
                <a:ext uri="{FF2B5EF4-FFF2-40B4-BE49-F238E27FC236}">
                  <a16:creationId xmlns:a16="http://schemas.microsoft.com/office/drawing/2014/main" id="{34665D54-6566-4B88-A472-E7D4C349EEF2}"/>
                </a:ext>
              </a:extLst>
            </p:cNvPr>
            <p:cNvSpPr/>
            <p:nvPr/>
          </p:nvSpPr>
          <p:spPr>
            <a:xfrm>
              <a:off x="4655574" y="4143344"/>
              <a:ext cx="2534239" cy="1708160"/>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通常都是做网贷的（多数有自己的群或者博客</a:t>
              </a:r>
              <a:r>
                <a:rPr lang="en-US" altLang="zh-CN" sz="1400" dirty="0">
                  <a:solidFill>
                    <a:schemeClr val="bg1"/>
                  </a:solidFill>
                  <a:latin typeface="微软雅黑" panose="020B0503020204020204" pitchFamily="34" charset="-122"/>
                  <a:ea typeface="微软雅黑" panose="020B0503020204020204" pitchFamily="34" charset="-122"/>
                  <a:sym typeface="+mn-ea"/>
                </a:rPr>
                <a:t>,QT,YY</a:t>
              </a:r>
              <a:r>
                <a:rPr lang="zh-CN" altLang="en-US" sz="1400" dirty="0">
                  <a:solidFill>
                    <a:schemeClr val="bg1"/>
                  </a:solidFill>
                  <a:latin typeface="微软雅黑" panose="020B0503020204020204" pitchFamily="34" charset="-122"/>
                  <a:ea typeface="微软雅黑" panose="020B0503020204020204" pitchFamily="34" charset="-122"/>
                  <a:sym typeface="+mn-ea"/>
                </a:rPr>
                <a:t>），也就是通过特殊渠道拿到的内部单，然后通过返佣形式下放给别人做，自己从中赚差价。</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0" name="矩形 9">
              <a:extLst>
                <a:ext uri="{FF2B5EF4-FFF2-40B4-BE49-F238E27FC236}">
                  <a16:creationId xmlns:a16="http://schemas.microsoft.com/office/drawing/2014/main" id="{A06F752F-85B4-45E2-8ACE-D8B3832A36CA}"/>
                </a:ext>
              </a:extLst>
            </p:cNvPr>
            <p:cNvSpPr/>
            <p:nvPr/>
          </p:nvSpPr>
          <p:spPr>
            <a:xfrm>
              <a:off x="8087435" y="4155783"/>
              <a:ext cx="2508805" cy="1708160"/>
            </a:xfrm>
            <a:prstGeom prst="rect">
              <a:avLst/>
            </a:prstGeom>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如今大多数平台都会有推广奖励，一般都是有自己的固定的用户群，比如站长，主播，群主，微信公众号等等。也有花钱投放广告推广的。</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0500475"/>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413000"/>
            <a:ext cx="12192000" cy="142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cs typeface="+mn-ea"/>
              <a:sym typeface="+mn-lt"/>
            </a:endParaRPr>
          </a:p>
        </p:txBody>
      </p:sp>
      <p:sp>
        <p:nvSpPr>
          <p:cNvPr id="14" name="Oval 13"/>
          <p:cNvSpPr/>
          <p:nvPr/>
        </p:nvSpPr>
        <p:spPr>
          <a:xfrm>
            <a:off x="2389239" y="1963994"/>
            <a:ext cx="2235200" cy="2235200"/>
          </a:xfrm>
          <a:prstGeom prst="ellipse">
            <a:avLst/>
          </a:prstGeom>
          <a:solidFill>
            <a:schemeClr val="accent1"/>
          </a:soli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cs typeface="+mn-ea"/>
              <a:sym typeface="+mn-lt"/>
            </a:endParaRPr>
          </a:p>
        </p:txBody>
      </p:sp>
      <p:sp>
        <p:nvSpPr>
          <p:cNvPr id="18" name="Oval 17"/>
          <p:cNvSpPr/>
          <p:nvPr/>
        </p:nvSpPr>
        <p:spPr>
          <a:xfrm>
            <a:off x="7007122" y="1963994"/>
            <a:ext cx="2235200" cy="2235200"/>
          </a:xfrm>
          <a:prstGeom prst="ellipse">
            <a:avLst/>
          </a:prstGeom>
          <a:solidFill>
            <a:schemeClr val="accent2"/>
          </a:soli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cs typeface="+mn-ea"/>
              <a:sym typeface="+mn-lt"/>
            </a:endParaRPr>
          </a:p>
        </p:txBody>
      </p:sp>
      <p:grpSp>
        <p:nvGrpSpPr>
          <p:cNvPr id="42" name="组合 41">
            <a:extLst>
              <a:ext uri="{FF2B5EF4-FFF2-40B4-BE49-F238E27FC236}">
                <a16:creationId xmlns:a16="http://schemas.microsoft.com/office/drawing/2014/main" id="{B585C277-71CE-4078-A127-519071B9F0C2}"/>
              </a:ext>
            </a:extLst>
          </p:cNvPr>
          <p:cNvGrpSpPr/>
          <p:nvPr/>
        </p:nvGrpSpPr>
        <p:grpSpPr>
          <a:xfrm>
            <a:off x="-12196" y="-1672"/>
            <a:ext cx="12226779" cy="827171"/>
            <a:chOff x="-12196" y="-1672"/>
            <a:chExt cx="12226779" cy="827171"/>
          </a:xfrm>
        </p:grpSpPr>
        <p:sp>
          <p:nvSpPr>
            <p:cNvPr id="43" name="文本框 42">
              <a:extLst>
                <a:ext uri="{FF2B5EF4-FFF2-40B4-BE49-F238E27FC236}">
                  <a16:creationId xmlns:a16="http://schemas.microsoft.com/office/drawing/2014/main" id="{793C6979-0EA8-4096-BBEA-50C9A1E9B306}"/>
                </a:ext>
              </a:extLst>
            </p:cNvPr>
            <p:cNvSpPr txBox="1"/>
            <p:nvPr/>
          </p:nvSpPr>
          <p:spPr>
            <a:xfrm>
              <a:off x="2076756" y="220245"/>
              <a:ext cx="3344934"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“综合”党</a:t>
              </a:r>
            </a:p>
          </p:txBody>
        </p:sp>
        <p:grpSp>
          <p:nvGrpSpPr>
            <p:cNvPr id="47" name="组合 46">
              <a:extLst>
                <a:ext uri="{FF2B5EF4-FFF2-40B4-BE49-F238E27FC236}">
                  <a16:creationId xmlns:a16="http://schemas.microsoft.com/office/drawing/2014/main" id="{44572E65-6EAF-4FC1-90A9-3F7409877DA7}"/>
                </a:ext>
              </a:extLst>
            </p:cNvPr>
            <p:cNvGrpSpPr/>
            <p:nvPr/>
          </p:nvGrpSpPr>
          <p:grpSpPr>
            <a:xfrm>
              <a:off x="-12196" y="-1672"/>
              <a:ext cx="12226779" cy="827171"/>
              <a:chOff x="-12196" y="-1672"/>
              <a:chExt cx="12226779" cy="827171"/>
            </a:xfrm>
          </p:grpSpPr>
          <p:cxnSp>
            <p:nvCxnSpPr>
              <p:cNvPr id="48" name="直接连接符 47">
                <a:extLst>
                  <a:ext uri="{FF2B5EF4-FFF2-40B4-BE49-F238E27FC236}">
                    <a16:creationId xmlns:a16="http://schemas.microsoft.com/office/drawing/2014/main" id="{93F3D337-95DC-439E-8EB5-61B730E933B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矩形: 剪去单角 48">
                <a:extLst>
                  <a:ext uri="{FF2B5EF4-FFF2-40B4-BE49-F238E27FC236}">
                    <a16:creationId xmlns:a16="http://schemas.microsoft.com/office/drawing/2014/main" id="{F177AB20-F032-43B6-8373-6B363423C268}"/>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B753A155-354F-4DE3-BE71-035B5A867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2" name="文本框 1">
            <a:extLst>
              <a:ext uri="{FF2B5EF4-FFF2-40B4-BE49-F238E27FC236}">
                <a16:creationId xmlns:a16="http://schemas.microsoft.com/office/drawing/2014/main" id="{09CC973F-4E56-49DA-A322-77F6552C1077}"/>
              </a:ext>
            </a:extLst>
          </p:cNvPr>
          <p:cNvSpPr txBox="1"/>
          <p:nvPr/>
        </p:nvSpPr>
        <p:spPr>
          <a:xfrm>
            <a:off x="2949448" y="2893367"/>
            <a:ext cx="1107996" cy="461665"/>
          </a:xfrm>
          <a:prstGeom prst="rect">
            <a:avLst/>
          </a:prstGeom>
          <a:noFill/>
        </p:spPr>
        <p:txBody>
          <a:bodyPr wrap="none" rtlCol="0">
            <a:spAutoFit/>
          </a:bodyPr>
          <a:lstStyle/>
          <a:p>
            <a:r>
              <a:rPr lang="zh-CN" altLang="en-US" sz="2400" dirty="0">
                <a:solidFill>
                  <a:schemeClr val="bg1"/>
                </a:solidFill>
              </a:rPr>
              <a:t>项目牛</a:t>
            </a:r>
          </a:p>
        </p:txBody>
      </p:sp>
      <p:sp>
        <p:nvSpPr>
          <p:cNvPr id="44" name="文本框 43">
            <a:extLst>
              <a:ext uri="{FF2B5EF4-FFF2-40B4-BE49-F238E27FC236}">
                <a16:creationId xmlns:a16="http://schemas.microsoft.com/office/drawing/2014/main" id="{2B0944C9-24BE-448A-9F86-20D120178094}"/>
              </a:ext>
            </a:extLst>
          </p:cNvPr>
          <p:cNvSpPr txBox="1"/>
          <p:nvPr/>
        </p:nvSpPr>
        <p:spPr>
          <a:xfrm>
            <a:off x="7595190" y="2893367"/>
            <a:ext cx="1107996" cy="461665"/>
          </a:xfrm>
          <a:prstGeom prst="rect">
            <a:avLst/>
          </a:prstGeom>
          <a:noFill/>
        </p:spPr>
        <p:txBody>
          <a:bodyPr wrap="none" rtlCol="0">
            <a:spAutoFit/>
          </a:bodyPr>
          <a:lstStyle/>
          <a:p>
            <a:r>
              <a:rPr lang="zh-CN" altLang="en-US" sz="2400" dirty="0">
                <a:solidFill>
                  <a:schemeClr val="bg1"/>
                </a:solidFill>
              </a:rPr>
              <a:t>混合撸</a:t>
            </a:r>
          </a:p>
        </p:txBody>
      </p:sp>
      <p:sp>
        <p:nvSpPr>
          <p:cNvPr id="3" name="矩形 2">
            <a:extLst>
              <a:ext uri="{FF2B5EF4-FFF2-40B4-BE49-F238E27FC236}">
                <a16:creationId xmlns:a16="http://schemas.microsoft.com/office/drawing/2014/main" id="{06AE595C-6499-4415-B5B3-5EAD012B1968}"/>
              </a:ext>
            </a:extLst>
          </p:cNvPr>
          <p:cNvSpPr/>
          <p:nvPr/>
        </p:nvSpPr>
        <p:spPr>
          <a:xfrm>
            <a:off x="2163312" y="4378579"/>
            <a:ext cx="2798251" cy="1938992"/>
          </a:xfrm>
          <a:prstGeom prst="rect">
            <a:avLst/>
          </a:prstGeom>
        </p:spPr>
        <p:txBody>
          <a:bodyPr wrap="square">
            <a:spAutoFit/>
          </a:bodyPr>
          <a:lstStyle/>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mn-ea"/>
              </a:rPr>
              <a:t>通过商家活动获得的购物卡</a:t>
            </a:r>
            <a:r>
              <a:rPr lang="en-US" altLang="zh-CN" sz="1600" dirty="0">
                <a:solidFill>
                  <a:schemeClr val="bg1"/>
                </a:solidFill>
                <a:latin typeface="微软雅黑" panose="020B0503020204020204" pitchFamily="34" charset="-122"/>
                <a:ea typeface="微软雅黑" panose="020B0503020204020204" pitchFamily="34" charset="-122"/>
                <a:sym typeface="+mn-ea"/>
              </a:rPr>
              <a:t>,</a:t>
            </a:r>
            <a:r>
              <a:rPr lang="zh-CN" altLang="en-US" sz="1600" dirty="0">
                <a:solidFill>
                  <a:schemeClr val="bg1"/>
                </a:solidFill>
                <a:latin typeface="微软雅黑" panose="020B0503020204020204" pitchFamily="34" charset="-122"/>
                <a:ea typeface="微软雅黑" panose="020B0503020204020204" pitchFamily="34" charset="-122"/>
                <a:sym typeface="+mn-ea"/>
              </a:rPr>
              <a:t>优惠券</a:t>
            </a:r>
            <a:r>
              <a:rPr lang="en-US" altLang="zh-CN" sz="1600" dirty="0">
                <a:solidFill>
                  <a:schemeClr val="bg1"/>
                </a:solidFill>
                <a:latin typeface="微软雅黑" panose="020B0503020204020204" pitchFamily="34" charset="-122"/>
                <a:ea typeface="微软雅黑" panose="020B0503020204020204" pitchFamily="34" charset="-122"/>
                <a:sym typeface="+mn-ea"/>
              </a:rPr>
              <a:t>,</a:t>
            </a:r>
            <a:r>
              <a:rPr lang="zh-CN" altLang="en-US" sz="1600" dirty="0">
                <a:solidFill>
                  <a:schemeClr val="bg1"/>
                </a:solidFill>
                <a:latin typeface="微软雅黑" panose="020B0503020204020204" pitchFamily="34" charset="-122"/>
                <a:ea typeface="微软雅黑" panose="020B0503020204020204" pitchFamily="34" charset="-122"/>
                <a:sym typeface="+mn-ea"/>
              </a:rPr>
              <a:t>加油卡</a:t>
            </a:r>
            <a:r>
              <a:rPr lang="en-US" altLang="zh-CN" sz="1600" dirty="0">
                <a:solidFill>
                  <a:schemeClr val="bg1"/>
                </a:solidFill>
                <a:latin typeface="微软雅黑" panose="020B0503020204020204" pitchFamily="34" charset="-122"/>
                <a:ea typeface="微软雅黑" panose="020B0503020204020204" pitchFamily="34" charset="-122"/>
                <a:sym typeface="+mn-ea"/>
              </a:rPr>
              <a:t>,</a:t>
            </a:r>
            <a:r>
              <a:rPr lang="zh-CN" altLang="en-US" sz="1600" dirty="0">
                <a:solidFill>
                  <a:schemeClr val="bg1"/>
                </a:solidFill>
                <a:latin typeface="微软雅黑" panose="020B0503020204020204" pitchFamily="34" charset="-122"/>
                <a:ea typeface="微软雅黑" panose="020B0503020204020204" pitchFamily="34" charset="-122"/>
                <a:sym typeface="+mn-ea"/>
              </a:rPr>
              <a:t>电影票，等等。统一由黄牛便宜收购，然后再卖给需要的人。也有回收实物卖给超市的。</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 name="矩形 3">
            <a:extLst>
              <a:ext uri="{FF2B5EF4-FFF2-40B4-BE49-F238E27FC236}">
                <a16:creationId xmlns:a16="http://schemas.microsoft.com/office/drawing/2014/main" id="{C04A44FB-0876-4506-98ED-3812A8217AC9}"/>
              </a:ext>
            </a:extLst>
          </p:cNvPr>
          <p:cNvSpPr/>
          <p:nvPr/>
        </p:nvSpPr>
        <p:spPr>
          <a:xfrm>
            <a:off x="6956306" y="4378579"/>
            <a:ext cx="2897229" cy="1938992"/>
          </a:xfrm>
          <a:prstGeom prst="rect">
            <a:avLst/>
          </a:prstGeom>
        </p:spPr>
        <p:txBody>
          <a:bodyPr wrap="square">
            <a:spAutoFit/>
          </a:bodyPr>
          <a:lstStyle/>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mn-ea"/>
              </a:rPr>
              <a:t>通常都是做网贷的（多数有自己的群或者博客</a:t>
            </a:r>
            <a:r>
              <a:rPr lang="en-US" altLang="zh-CN" sz="1600" dirty="0">
                <a:solidFill>
                  <a:schemeClr val="bg1"/>
                </a:solidFill>
                <a:latin typeface="微软雅黑" panose="020B0503020204020204" pitchFamily="34" charset="-122"/>
                <a:ea typeface="微软雅黑" panose="020B0503020204020204" pitchFamily="34" charset="-122"/>
                <a:sym typeface="+mn-ea"/>
              </a:rPr>
              <a:t>,QT,YY</a:t>
            </a:r>
            <a:r>
              <a:rPr lang="zh-CN" altLang="en-US" sz="1600" dirty="0">
                <a:solidFill>
                  <a:schemeClr val="bg1"/>
                </a:solidFill>
                <a:latin typeface="微软雅黑" panose="020B0503020204020204" pitchFamily="34" charset="-122"/>
                <a:ea typeface="微软雅黑" panose="020B0503020204020204" pitchFamily="34" charset="-122"/>
                <a:sym typeface="+mn-ea"/>
              </a:rPr>
              <a:t>），也就是通过特殊渠道拿到的内部单，然后通过返佣形式下放给别人做，自己从中赚差价</a:t>
            </a:r>
            <a:r>
              <a:rPr lang="en-US" altLang="zh-CN" sz="1600" dirty="0">
                <a:solidFill>
                  <a:schemeClr val="bg1"/>
                </a:solidFill>
                <a:latin typeface="微软雅黑" panose="020B0503020204020204" pitchFamily="34" charset="-122"/>
                <a:ea typeface="微软雅黑" panose="020B0503020204020204" pitchFamily="34" charset="-122"/>
                <a:sym typeface="+mn-ea"/>
              </a:rPr>
              <a:t>.</a:t>
            </a:r>
            <a:endParaRPr lang="zh-CN" altLang="en-US" sz="1600" dirty="0"/>
          </a:p>
        </p:txBody>
      </p:sp>
    </p:spTree>
    <p:extLst>
      <p:ext uri="{BB962C8B-B14F-4D97-AF65-F5344CB8AC3E}">
        <p14:creationId xmlns:p14="http://schemas.microsoft.com/office/powerpoint/2010/main" val="3248012843"/>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p:nvPr/>
        </p:nvSpPr>
        <p:spPr>
          <a:xfrm>
            <a:off x="3576001" y="909001"/>
            <a:ext cx="5040000" cy="5040000"/>
          </a:xfrm>
          <a:prstGeom prst="donut">
            <a:avLst>
              <a:gd name="adj" fmla="val 360"/>
            </a:avLst>
          </a:prstGeom>
          <a:solidFill>
            <a:srgbClr val="25CEBB"/>
          </a:solidFill>
          <a:ln>
            <a:noFill/>
          </a:ln>
          <a:effectLst>
            <a:glow rad="127000">
              <a:schemeClr val="accent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空心弧 4"/>
          <p:cNvSpPr/>
          <p:nvPr/>
        </p:nvSpPr>
        <p:spPr>
          <a:xfrm rot="16200000">
            <a:off x="3562351" y="909001"/>
            <a:ext cx="5040000" cy="5040000"/>
          </a:xfrm>
          <a:prstGeom prst="blockArc">
            <a:avLst>
              <a:gd name="adj1" fmla="val 7378497"/>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8072439" y="4633914"/>
            <a:ext cx="238125" cy="238125"/>
          </a:xfrm>
          <a:prstGeom prst="ellipse">
            <a:avLst/>
          </a:prstGeom>
          <a:solidFill>
            <a:srgbClr val="25CEBB"/>
          </a:solidFill>
          <a:ln>
            <a:noFill/>
          </a:ln>
          <a:effectLst>
            <a:glow rad="127000">
              <a:srgbClr val="00B0F0">
                <a:alpha val="1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37433" y="2017135"/>
            <a:ext cx="1717137" cy="1862048"/>
          </a:xfrm>
          <a:prstGeom prst="rect">
            <a:avLst/>
          </a:prstGeom>
          <a:noFill/>
        </p:spPr>
        <p:txBody>
          <a:bodyPr wrap="none">
            <a:spAutoFit/>
          </a:bodyPr>
          <a:lstStyle/>
          <a:p>
            <a:pPr algn="ctr"/>
            <a:r>
              <a:rPr lang="en-US" altLang="zh-CN" sz="11500" dirty="0">
                <a:solidFill>
                  <a:srgbClr val="25CEBB"/>
                </a:solidFill>
                <a:cs typeface="+mn-ea"/>
                <a:sym typeface="+mn-lt"/>
              </a:rPr>
              <a:t>02</a:t>
            </a:r>
          </a:p>
        </p:txBody>
      </p:sp>
      <p:sp>
        <p:nvSpPr>
          <p:cNvPr id="10" name="矩形 9"/>
          <p:cNvSpPr/>
          <p:nvPr/>
        </p:nvSpPr>
        <p:spPr>
          <a:xfrm>
            <a:off x="4048126" y="3715221"/>
            <a:ext cx="4095750" cy="923330"/>
          </a:xfrm>
          <a:prstGeom prst="rect">
            <a:avLst/>
          </a:prstGeom>
          <a:noFill/>
        </p:spPr>
        <p:txBody>
          <a:bodyPr wrap="square">
            <a:spAutoFit/>
          </a:bodyPr>
          <a:lstStyle/>
          <a:p>
            <a:pPr algn="ctr"/>
            <a:r>
              <a:rPr lang="zh-CN" altLang="en-US" sz="5400" spc="600" dirty="0">
                <a:solidFill>
                  <a:srgbClr val="FFFFFF"/>
                </a:solidFill>
                <a:cs typeface="+mn-ea"/>
                <a:sym typeface="+mn-lt"/>
              </a:rPr>
              <a:t>分析薅羊毛</a:t>
            </a:r>
          </a:p>
        </p:txBody>
      </p:sp>
      <p:sp>
        <p:nvSpPr>
          <p:cNvPr id="7" name="同心圆 6"/>
          <p:cNvSpPr/>
          <p:nvPr/>
        </p:nvSpPr>
        <p:spPr>
          <a:xfrm>
            <a:off x="1238250" y="-1428750"/>
            <a:ext cx="9715500" cy="9715500"/>
          </a:xfrm>
          <a:prstGeom prst="donut">
            <a:avLst>
              <a:gd name="adj" fmla="val 11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149504157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6" presetClass="emph" presetSubtype="0" autoRev="1" fill="hold" grpId="1" nodeType="withEffect">
                                  <p:stCondLst>
                                    <p:cond delay="0"/>
                                  </p:stCondLst>
                                  <p:childTnLst>
                                    <p:animScale>
                                      <p:cBhvr>
                                        <p:cTn id="11" dur="250" fill="hold"/>
                                        <p:tgtEl>
                                          <p:spTgt spid="4"/>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fltVal val="0"/>
                                          </p:val>
                                        </p:tav>
                                        <p:tav tm="100000">
                                          <p:val>
                                            <p:strVal val="#ppt_w"/>
                                          </p:val>
                                        </p:tav>
                                      </p:tavLst>
                                    </p:anim>
                                    <p:anim calcmode="lin" valueType="num">
                                      <p:cBhvr>
                                        <p:cTn id="16" dur="750" fill="hold"/>
                                        <p:tgtEl>
                                          <p:spTgt spid="5"/>
                                        </p:tgtEl>
                                        <p:attrNameLst>
                                          <p:attrName>ppt_h</p:attrName>
                                        </p:attrNameLst>
                                      </p:cBhvr>
                                      <p:tavLst>
                                        <p:tav tm="0">
                                          <p:val>
                                            <p:fltVal val="0"/>
                                          </p:val>
                                        </p:tav>
                                        <p:tav tm="100000">
                                          <p:val>
                                            <p:strVal val="#ppt_h"/>
                                          </p:val>
                                        </p:tav>
                                      </p:tavLst>
                                    </p:anim>
                                    <p:anim calcmode="lin" valueType="num">
                                      <p:cBhvr>
                                        <p:cTn id="17" dur="750" fill="hold"/>
                                        <p:tgtEl>
                                          <p:spTgt spid="5"/>
                                        </p:tgtEl>
                                        <p:attrNameLst>
                                          <p:attrName>style.rotation</p:attrName>
                                        </p:attrNameLst>
                                      </p:cBhvr>
                                      <p:tavLst>
                                        <p:tav tm="0">
                                          <p:val>
                                            <p:fltVal val="360"/>
                                          </p:val>
                                        </p:tav>
                                        <p:tav tm="100000">
                                          <p:val>
                                            <p:fltVal val="0"/>
                                          </p:val>
                                        </p:tav>
                                      </p:tavLst>
                                    </p:anim>
                                    <p:animEffect transition="in" filter="fade">
                                      <p:cBhvr>
                                        <p:cTn id="18" dur="75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250"/>
                            </p:stCondLst>
                            <p:childTnLst>
                              <p:par>
                                <p:cTn id="23" presetID="23" presetClass="entr" presetSubtype="27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strVal val="2/3*#ppt_w"/>
                                          </p:val>
                                        </p:tav>
                                        <p:tav tm="100000">
                                          <p:val>
                                            <p:strVal val="#ppt_w"/>
                                          </p:val>
                                        </p:tav>
                                      </p:tavLst>
                                    </p:anim>
                                    <p:anim calcmode="lin" valueType="num">
                                      <p:cBhvr>
                                        <p:cTn id="26" dur="500" fill="hold"/>
                                        <p:tgtEl>
                                          <p:spTgt spid="9"/>
                                        </p:tgtEl>
                                        <p:attrNameLst>
                                          <p:attrName>ppt_h</p:attrName>
                                        </p:attrNameLst>
                                      </p:cBhvr>
                                      <p:tavLst>
                                        <p:tav tm="0">
                                          <p:val>
                                            <p:strVal val="2/3*#ppt_h"/>
                                          </p:val>
                                        </p:tav>
                                        <p:tav tm="100000">
                                          <p:val>
                                            <p:strVal val="#ppt_h"/>
                                          </p:val>
                                        </p:tav>
                                      </p:tavLst>
                                    </p:anim>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412E2678-6558-4248-8B88-E782CF51F998}"/>
              </a:ext>
            </a:extLst>
          </p:cNvPr>
          <p:cNvGrpSpPr/>
          <p:nvPr/>
        </p:nvGrpSpPr>
        <p:grpSpPr>
          <a:xfrm>
            <a:off x="-12196" y="-1672"/>
            <a:ext cx="12226779" cy="827171"/>
            <a:chOff x="-12196" y="-1672"/>
            <a:chExt cx="12226779" cy="827171"/>
          </a:xfrm>
        </p:grpSpPr>
        <p:sp>
          <p:nvSpPr>
            <p:cNvPr id="34" name="文本框 33">
              <a:extLst>
                <a:ext uri="{FF2B5EF4-FFF2-40B4-BE49-F238E27FC236}">
                  <a16:creationId xmlns:a16="http://schemas.microsoft.com/office/drawing/2014/main" id="{15C40805-CE1D-418C-9677-2CDDCC732B36}"/>
                </a:ext>
              </a:extLst>
            </p:cNvPr>
            <p:cNvSpPr txBox="1"/>
            <p:nvPr/>
          </p:nvSpPr>
          <p:spPr>
            <a:xfrm>
              <a:off x="2076756" y="161253"/>
              <a:ext cx="3344934"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黑产‘羊毛党’</a:t>
              </a:r>
            </a:p>
          </p:txBody>
        </p:sp>
        <p:grpSp>
          <p:nvGrpSpPr>
            <p:cNvPr id="35" name="组合 34">
              <a:extLst>
                <a:ext uri="{FF2B5EF4-FFF2-40B4-BE49-F238E27FC236}">
                  <a16:creationId xmlns:a16="http://schemas.microsoft.com/office/drawing/2014/main" id="{0B93821D-77FB-4D3B-838C-074E9EB40673}"/>
                </a:ext>
              </a:extLst>
            </p:cNvPr>
            <p:cNvGrpSpPr/>
            <p:nvPr/>
          </p:nvGrpSpPr>
          <p:grpSpPr>
            <a:xfrm>
              <a:off x="-12196" y="-1672"/>
              <a:ext cx="12226779" cy="827171"/>
              <a:chOff x="-12196" y="-1672"/>
              <a:chExt cx="12226779" cy="827171"/>
            </a:xfrm>
          </p:grpSpPr>
          <p:cxnSp>
            <p:nvCxnSpPr>
              <p:cNvPr id="36" name="直接连接符 35">
                <a:extLst>
                  <a:ext uri="{FF2B5EF4-FFF2-40B4-BE49-F238E27FC236}">
                    <a16:creationId xmlns:a16="http://schemas.microsoft.com/office/drawing/2014/main" id="{2CD0A1DF-0F28-41C3-8EC6-C17D30F920D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矩形: 剪去单角 36">
                <a:extLst>
                  <a:ext uri="{FF2B5EF4-FFF2-40B4-BE49-F238E27FC236}">
                    <a16:creationId xmlns:a16="http://schemas.microsoft.com/office/drawing/2014/main" id="{4E8730BB-14D7-495B-9FB6-9606EB89DB38}"/>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9F7C11AE-B012-4754-9CE3-5A8584340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33" name="图片 1">
            <a:extLst>
              <a:ext uri="{FF2B5EF4-FFF2-40B4-BE49-F238E27FC236}">
                <a16:creationId xmlns:a16="http://schemas.microsoft.com/office/drawing/2014/main" id="{B746F3EC-AADA-4AB9-853C-4C8E1FDF6F72}"/>
              </a:ext>
            </a:extLst>
          </p:cNvPr>
          <p:cNvPicPr>
            <a:picLocks noChangeAspect="1"/>
          </p:cNvPicPr>
          <p:nvPr/>
        </p:nvPicPr>
        <p:blipFill>
          <a:blip r:embed="rId3"/>
          <a:stretch>
            <a:fillRect/>
          </a:stretch>
        </p:blipFill>
        <p:spPr>
          <a:xfrm>
            <a:off x="1947668" y="1754382"/>
            <a:ext cx="7520940" cy="4799965"/>
          </a:xfrm>
          <a:prstGeom prst="rect">
            <a:avLst/>
          </a:prstGeom>
          <a:noFill/>
          <a:ln w="9525">
            <a:noFill/>
          </a:ln>
        </p:spPr>
      </p:pic>
      <p:sp>
        <p:nvSpPr>
          <p:cNvPr id="39" name="文本框 38">
            <a:extLst>
              <a:ext uri="{FF2B5EF4-FFF2-40B4-BE49-F238E27FC236}">
                <a16:creationId xmlns:a16="http://schemas.microsoft.com/office/drawing/2014/main" id="{6C302C9E-43C6-44D2-833E-0548CF0DB754}"/>
              </a:ext>
            </a:extLst>
          </p:cNvPr>
          <p:cNvSpPr txBox="1"/>
          <p:nvPr/>
        </p:nvSpPr>
        <p:spPr>
          <a:xfrm>
            <a:off x="1805100" y="1250621"/>
            <a:ext cx="8592185" cy="398780"/>
          </a:xfrm>
          <a:prstGeom prst="rect">
            <a:avLst/>
          </a:prstGeom>
          <a:noFill/>
          <a:ln w="9525">
            <a:noFill/>
          </a:ln>
        </p:spPr>
        <p:txBody>
          <a:bodyPr wrap="square">
            <a:spAutoFit/>
          </a:bodyPr>
          <a:lstStyle/>
          <a:p>
            <a:pPr indent="0"/>
            <a:r>
              <a:rPr lang="zh-CN" altLang="en-US" sz="2000" b="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在诱人的利益驱动下，黑产“羊毛党”快速形成了庞大而完整的产业链。</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2892732"/>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9496"/>
            <a:ext cx="12192000" cy="280759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4279160" y="923932"/>
            <a:ext cx="3633680" cy="923330"/>
          </a:xfrm>
          <a:prstGeom prst="rect">
            <a:avLst/>
          </a:prstGeom>
          <a:noFill/>
        </p:spPr>
        <p:txBody>
          <a:bodyPr wrap="square" rtlCol="0">
            <a:spAutoFit/>
          </a:bodyPr>
          <a:lstStyle/>
          <a:p>
            <a:pPr algn="ctr"/>
            <a:r>
              <a:rPr lang="zh-CN" altLang="en-US" sz="5400" b="1" dirty="0">
                <a:solidFill>
                  <a:srgbClr val="25CEBB"/>
                </a:solidFill>
                <a:cs typeface="+mn-ea"/>
                <a:sym typeface="+mn-lt"/>
              </a:rPr>
              <a:t>目 录</a:t>
            </a:r>
          </a:p>
        </p:txBody>
      </p:sp>
      <p:sp>
        <p:nvSpPr>
          <p:cNvPr id="5" name="文本框 4"/>
          <p:cNvSpPr txBox="1"/>
          <p:nvPr/>
        </p:nvSpPr>
        <p:spPr>
          <a:xfrm>
            <a:off x="4162358" y="1817590"/>
            <a:ext cx="3867284" cy="646331"/>
          </a:xfrm>
          <a:prstGeom prst="rect">
            <a:avLst/>
          </a:prstGeom>
          <a:noFill/>
        </p:spPr>
        <p:txBody>
          <a:bodyPr wrap="square" rtlCol="0">
            <a:spAutoFit/>
          </a:bodyPr>
          <a:lstStyle/>
          <a:p>
            <a:pPr algn="ctr"/>
            <a:r>
              <a:rPr lang="en-US" altLang="zh-CN" sz="3600" spc="600" dirty="0">
                <a:solidFill>
                  <a:schemeClr val="bg1">
                    <a:lumMod val="95000"/>
                  </a:schemeClr>
                </a:solidFill>
                <a:cs typeface="+mn-ea"/>
                <a:sym typeface="+mn-lt"/>
              </a:rPr>
              <a:t>CONTENTS</a:t>
            </a:r>
            <a:endParaRPr lang="zh-CN" altLang="en-US" sz="3600" spc="600" dirty="0">
              <a:solidFill>
                <a:schemeClr val="bg1">
                  <a:lumMod val="95000"/>
                </a:schemeClr>
              </a:solidFill>
              <a:cs typeface="+mn-ea"/>
              <a:sym typeface="+mn-lt"/>
            </a:endParaRPr>
          </a:p>
        </p:txBody>
      </p:sp>
      <p:grpSp>
        <p:nvGrpSpPr>
          <p:cNvPr id="3" name="组合 2">
            <a:extLst>
              <a:ext uri="{FF2B5EF4-FFF2-40B4-BE49-F238E27FC236}">
                <a16:creationId xmlns:a16="http://schemas.microsoft.com/office/drawing/2014/main" id="{AAAAE0F8-B62C-4745-843D-9683963162A1}"/>
              </a:ext>
            </a:extLst>
          </p:cNvPr>
          <p:cNvGrpSpPr/>
          <p:nvPr/>
        </p:nvGrpSpPr>
        <p:grpSpPr>
          <a:xfrm>
            <a:off x="1719809" y="3186086"/>
            <a:ext cx="1723549" cy="1561875"/>
            <a:chOff x="2811187" y="3186086"/>
            <a:chExt cx="1723549" cy="1561875"/>
          </a:xfrm>
        </p:grpSpPr>
        <p:sp>
          <p:nvSpPr>
            <p:cNvPr id="76" name="椭圆 75"/>
            <p:cNvSpPr/>
            <p:nvPr/>
          </p:nvSpPr>
          <p:spPr>
            <a:xfrm>
              <a:off x="3211020" y="3186086"/>
              <a:ext cx="923886" cy="92388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mn-ea"/>
                <a:cs typeface="+mn-ea"/>
                <a:sym typeface="+mn-lt"/>
              </a:endParaRPr>
            </a:p>
          </p:txBody>
        </p:sp>
        <p:sp>
          <p:nvSpPr>
            <p:cNvPr id="77" name="文本框 76"/>
            <p:cNvSpPr txBox="1"/>
            <p:nvPr/>
          </p:nvSpPr>
          <p:spPr>
            <a:xfrm>
              <a:off x="2811187" y="4286296"/>
              <a:ext cx="1723549" cy="461665"/>
            </a:xfrm>
            <a:prstGeom prst="rect">
              <a:avLst/>
            </a:prstGeom>
            <a:noFill/>
          </p:spPr>
          <p:txBody>
            <a:bodyPr wrap="none" rtlCol="0">
              <a:spAutoFit/>
            </a:bodyPr>
            <a:lstStyle/>
            <a:p>
              <a:pPr algn="ctr"/>
              <a:r>
                <a:rPr lang="zh-CN" altLang="en-US" sz="2400" b="1" dirty="0">
                  <a:solidFill>
                    <a:schemeClr val="bg1"/>
                  </a:solidFill>
                  <a:latin typeface="+mn-ea"/>
                  <a:cs typeface="+mn-ea"/>
                  <a:sym typeface="+mn-lt"/>
                </a:rPr>
                <a:t>认识羊毛党</a:t>
              </a:r>
            </a:p>
          </p:txBody>
        </p:sp>
        <p:sp>
          <p:nvSpPr>
            <p:cNvPr id="44" name="Freeform 168"/>
            <p:cNvSpPr>
              <a:spLocks noEditPoints="1"/>
            </p:cNvSpPr>
            <p:nvPr/>
          </p:nvSpPr>
          <p:spPr bwMode="auto">
            <a:xfrm>
              <a:off x="3461822" y="3353623"/>
              <a:ext cx="418461" cy="584736"/>
            </a:xfrm>
            <a:custGeom>
              <a:avLst/>
              <a:gdLst>
                <a:gd name="T0" fmla="*/ 22 w 151"/>
                <a:gd name="T1" fmla="*/ 202 h 211"/>
                <a:gd name="T2" fmla="*/ 132 w 151"/>
                <a:gd name="T3" fmla="*/ 202 h 211"/>
                <a:gd name="T4" fmla="*/ 125 w 151"/>
                <a:gd name="T5" fmla="*/ 211 h 211"/>
                <a:gd name="T6" fmla="*/ 28 w 151"/>
                <a:gd name="T7" fmla="*/ 211 h 211"/>
                <a:gd name="T8" fmla="*/ 22 w 151"/>
                <a:gd name="T9" fmla="*/ 202 h 211"/>
                <a:gd name="T10" fmla="*/ 52 w 151"/>
                <a:gd name="T11" fmla="*/ 95 h 211"/>
                <a:gd name="T12" fmla="*/ 57 w 151"/>
                <a:gd name="T13" fmla="*/ 99 h 211"/>
                <a:gd name="T14" fmla="*/ 72 w 151"/>
                <a:gd name="T15" fmla="*/ 131 h 211"/>
                <a:gd name="T16" fmla="*/ 26 w 151"/>
                <a:gd name="T17" fmla="*/ 131 h 211"/>
                <a:gd name="T18" fmla="*/ 26 w 151"/>
                <a:gd name="T19" fmla="*/ 194 h 211"/>
                <a:gd name="T20" fmla="*/ 19 w 151"/>
                <a:gd name="T21" fmla="*/ 194 h 211"/>
                <a:gd name="T22" fmla="*/ 9 w 151"/>
                <a:gd name="T23" fmla="*/ 193 h 211"/>
                <a:gd name="T24" fmla="*/ 3 w 151"/>
                <a:gd name="T25" fmla="*/ 189 h 211"/>
                <a:gd name="T26" fmla="*/ 1 w 151"/>
                <a:gd name="T27" fmla="*/ 183 h 211"/>
                <a:gd name="T28" fmla="*/ 0 w 151"/>
                <a:gd name="T29" fmla="*/ 175 h 211"/>
                <a:gd name="T30" fmla="*/ 2 w 151"/>
                <a:gd name="T31" fmla="*/ 167 h 211"/>
                <a:gd name="T32" fmla="*/ 14 w 151"/>
                <a:gd name="T33" fmla="*/ 120 h 211"/>
                <a:gd name="T34" fmla="*/ 16 w 151"/>
                <a:gd name="T35" fmla="*/ 113 h 211"/>
                <a:gd name="T36" fmla="*/ 20 w 151"/>
                <a:gd name="T37" fmla="*/ 108 h 211"/>
                <a:gd name="T38" fmla="*/ 24 w 151"/>
                <a:gd name="T39" fmla="*/ 103 h 211"/>
                <a:gd name="T40" fmla="*/ 24 w 151"/>
                <a:gd name="T41" fmla="*/ 102 h 211"/>
                <a:gd name="T42" fmla="*/ 26 w 151"/>
                <a:gd name="T43" fmla="*/ 102 h 211"/>
                <a:gd name="T44" fmla="*/ 52 w 151"/>
                <a:gd name="T45" fmla="*/ 95 h 211"/>
                <a:gd name="T46" fmla="*/ 99 w 151"/>
                <a:gd name="T47" fmla="*/ 95 h 211"/>
                <a:gd name="T48" fmla="*/ 127 w 151"/>
                <a:gd name="T49" fmla="*/ 102 h 211"/>
                <a:gd name="T50" fmla="*/ 128 w 151"/>
                <a:gd name="T51" fmla="*/ 102 h 211"/>
                <a:gd name="T52" fmla="*/ 129 w 151"/>
                <a:gd name="T53" fmla="*/ 103 h 211"/>
                <a:gd name="T54" fmla="*/ 133 w 151"/>
                <a:gd name="T55" fmla="*/ 109 h 211"/>
                <a:gd name="T56" fmla="*/ 135 w 151"/>
                <a:gd name="T57" fmla="*/ 115 h 211"/>
                <a:gd name="T58" fmla="*/ 137 w 151"/>
                <a:gd name="T59" fmla="*/ 122 h 211"/>
                <a:gd name="T60" fmla="*/ 137 w 151"/>
                <a:gd name="T61" fmla="*/ 120 h 211"/>
                <a:gd name="T62" fmla="*/ 149 w 151"/>
                <a:gd name="T63" fmla="*/ 167 h 211"/>
                <a:gd name="T64" fmla="*/ 151 w 151"/>
                <a:gd name="T65" fmla="*/ 175 h 211"/>
                <a:gd name="T66" fmla="*/ 150 w 151"/>
                <a:gd name="T67" fmla="*/ 183 h 211"/>
                <a:gd name="T68" fmla="*/ 148 w 151"/>
                <a:gd name="T69" fmla="*/ 189 h 211"/>
                <a:gd name="T70" fmla="*/ 142 w 151"/>
                <a:gd name="T71" fmla="*/ 193 h 211"/>
                <a:gd name="T72" fmla="*/ 133 w 151"/>
                <a:gd name="T73" fmla="*/ 194 h 211"/>
                <a:gd name="T74" fmla="*/ 129 w 151"/>
                <a:gd name="T75" fmla="*/ 194 h 211"/>
                <a:gd name="T76" fmla="*/ 129 w 151"/>
                <a:gd name="T77" fmla="*/ 131 h 211"/>
                <a:gd name="T78" fmla="*/ 80 w 151"/>
                <a:gd name="T79" fmla="*/ 131 h 211"/>
                <a:gd name="T80" fmla="*/ 94 w 151"/>
                <a:gd name="T81" fmla="*/ 99 h 211"/>
                <a:gd name="T82" fmla="*/ 99 w 151"/>
                <a:gd name="T83" fmla="*/ 95 h 211"/>
                <a:gd name="T84" fmla="*/ 64 w 151"/>
                <a:gd name="T85" fmla="*/ 0 h 211"/>
                <a:gd name="T86" fmla="*/ 75 w 151"/>
                <a:gd name="T87" fmla="*/ 1 h 211"/>
                <a:gd name="T88" fmla="*/ 84 w 151"/>
                <a:gd name="T89" fmla="*/ 4 h 211"/>
                <a:gd name="T90" fmla="*/ 93 w 151"/>
                <a:gd name="T91" fmla="*/ 7 h 211"/>
                <a:gd name="T92" fmla="*/ 102 w 151"/>
                <a:gd name="T93" fmla="*/ 10 h 211"/>
                <a:gd name="T94" fmla="*/ 113 w 151"/>
                <a:gd name="T95" fmla="*/ 10 h 211"/>
                <a:gd name="T96" fmla="*/ 114 w 151"/>
                <a:gd name="T97" fmla="*/ 26 h 211"/>
                <a:gd name="T98" fmla="*/ 113 w 151"/>
                <a:gd name="T99" fmla="*/ 43 h 211"/>
                <a:gd name="T100" fmla="*/ 112 w 151"/>
                <a:gd name="T101" fmla="*/ 59 h 211"/>
                <a:gd name="T102" fmla="*/ 108 w 151"/>
                <a:gd name="T103" fmla="*/ 70 h 211"/>
                <a:gd name="T104" fmla="*/ 102 w 151"/>
                <a:gd name="T105" fmla="*/ 81 h 211"/>
                <a:gd name="T106" fmla="*/ 90 w 151"/>
                <a:gd name="T107" fmla="*/ 90 h 211"/>
                <a:gd name="T108" fmla="*/ 76 w 151"/>
                <a:gd name="T109" fmla="*/ 94 h 211"/>
                <a:gd name="T110" fmla="*/ 61 w 151"/>
                <a:gd name="T111" fmla="*/ 90 h 211"/>
                <a:gd name="T112" fmla="*/ 49 w 151"/>
                <a:gd name="T113" fmla="*/ 81 h 211"/>
                <a:gd name="T114" fmla="*/ 43 w 151"/>
                <a:gd name="T115" fmla="*/ 71 h 211"/>
                <a:gd name="T116" fmla="*/ 40 w 151"/>
                <a:gd name="T117" fmla="*/ 60 h 211"/>
                <a:gd name="T118" fmla="*/ 37 w 151"/>
                <a:gd name="T119" fmla="*/ 33 h 211"/>
                <a:gd name="T120" fmla="*/ 40 w 151"/>
                <a:gd name="T121" fmla="*/ 10 h 211"/>
                <a:gd name="T122" fmla="*/ 52 w 151"/>
                <a:gd name="T123" fmla="*/ 3 h 211"/>
                <a:gd name="T124" fmla="*/ 64 w 151"/>
                <a:gd name="T1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211">
                  <a:moveTo>
                    <a:pt x="22" y="202"/>
                  </a:moveTo>
                  <a:lnTo>
                    <a:pt x="132" y="202"/>
                  </a:lnTo>
                  <a:lnTo>
                    <a:pt x="125" y="211"/>
                  </a:lnTo>
                  <a:lnTo>
                    <a:pt x="28" y="211"/>
                  </a:lnTo>
                  <a:lnTo>
                    <a:pt x="22" y="202"/>
                  </a:lnTo>
                  <a:close/>
                  <a:moveTo>
                    <a:pt x="52" y="95"/>
                  </a:moveTo>
                  <a:lnTo>
                    <a:pt x="57" y="99"/>
                  </a:lnTo>
                  <a:lnTo>
                    <a:pt x="72" y="131"/>
                  </a:lnTo>
                  <a:lnTo>
                    <a:pt x="26" y="131"/>
                  </a:lnTo>
                  <a:lnTo>
                    <a:pt x="26" y="194"/>
                  </a:lnTo>
                  <a:lnTo>
                    <a:pt x="19" y="194"/>
                  </a:lnTo>
                  <a:lnTo>
                    <a:pt x="9" y="193"/>
                  </a:lnTo>
                  <a:lnTo>
                    <a:pt x="3" y="189"/>
                  </a:lnTo>
                  <a:lnTo>
                    <a:pt x="1" y="183"/>
                  </a:lnTo>
                  <a:lnTo>
                    <a:pt x="0" y="175"/>
                  </a:lnTo>
                  <a:lnTo>
                    <a:pt x="2" y="167"/>
                  </a:lnTo>
                  <a:lnTo>
                    <a:pt x="14" y="120"/>
                  </a:lnTo>
                  <a:lnTo>
                    <a:pt x="16" y="113"/>
                  </a:lnTo>
                  <a:lnTo>
                    <a:pt x="20" y="108"/>
                  </a:lnTo>
                  <a:lnTo>
                    <a:pt x="24" y="103"/>
                  </a:lnTo>
                  <a:lnTo>
                    <a:pt x="24" y="102"/>
                  </a:lnTo>
                  <a:lnTo>
                    <a:pt x="26" y="102"/>
                  </a:lnTo>
                  <a:lnTo>
                    <a:pt x="52" y="95"/>
                  </a:lnTo>
                  <a:close/>
                  <a:moveTo>
                    <a:pt x="99" y="95"/>
                  </a:moveTo>
                  <a:lnTo>
                    <a:pt x="127" y="102"/>
                  </a:lnTo>
                  <a:lnTo>
                    <a:pt x="128" y="102"/>
                  </a:lnTo>
                  <a:lnTo>
                    <a:pt x="129" y="103"/>
                  </a:lnTo>
                  <a:lnTo>
                    <a:pt x="133" y="109"/>
                  </a:lnTo>
                  <a:lnTo>
                    <a:pt x="135" y="115"/>
                  </a:lnTo>
                  <a:lnTo>
                    <a:pt x="137" y="122"/>
                  </a:lnTo>
                  <a:lnTo>
                    <a:pt x="137" y="120"/>
                  </a:lnTo>
                  <a:lnTo>
                    <a:pt x="149" y="167"/>
                  </a:lnTo>
                  <a:lnTo>
                    <a:pt x="151" y="175"/>
                  </a:lnTo>
                  <a:lnTo>
                    <a:pt x="150" y="183"/>
                  </a:lnTo>
                  <a:lnTo>
                    <a:pt x="148" y="189"/>
                  </a:lnTo>
                  <a:lnTo>
                    <a:pt x="142" y="193"/>
                  </a:lnTo>
                  <a:lnTo>
                    <a:pt x="133" y="194"/>
                  </a:lnTo>
                  <a:lnTo>
                    <a:pt x="129" y="194"/>
                  </a:lnTo>
                  <a:lnTo>
                    <a:pt x="129" y="131"/>
                  </a:lnTo>
                  <a:lnTo>
                    <a:pt x="80" y="131"/>
                  </a:lnTo>
                  <a:lnTo>
                    <a:pt x="94" y="99"/>
                  </a:lnTo>
                  <a:lnTo>
                    <a:pt x="99" y="95"/>
                  </a:lnTo>
                  <a:close/>
                  <a:moveTo>
                    <a:pt x="64" y="0"/>
                  </a:moveTo>
                  <a:lnTo>
                    <a:pt x="75" y="1"/>
                  </a:lnTo>
                  <a:lnTo>
                    <a:pt x="84" y="4"/>
                  </a:lnTo>
                  <a:lnTo>
                    <a:pt x="93" y="7"/>
                  </a:lnTo>
                  <a:lnTo>
                    <a:pt x="102" y="10"/>
                  </a:lnTo>
                  <a:lnTo>
                    <a:pt x="113" y="10"/>
                  </a:lnTo>
                  <a:lnTo>
                    <a:pt x="114" y="26"/>
                  </a:lnTo>
                  <a:lnTo>
                    <a:pt x="113" y="43"/>
                  </a:lnTo>
                  <a:lnTo>
                    <a:pt x="112" y="59"/>
                  </a:lnTo>
                  <a:lnTo>
                    <a:pt x="108" y="70"/>
                  </a:lnTo>
                  <a:lnTo>
                    <a:pt x="102" y="81"/>
                  </a:lnTo>
                  <a:lnTo>
                    <a:pt x="90" y="90"/>
                  </a:lnTo>
                  <a:lnTo>
                    <a:pt x="76" y="94"/>
                  </a:lnTo>
                  <a:lnTo>
                    <a:pt x="61" y="90"/>
                  </a:lnTo>
                  <a:lnTo>
                    <a:pt x="49" y="81"/>
                  </a:lnTo>
                  <a:lnTo>
                    <a:pt x="43" y="71"/>
                  </a:lnTo>
                  <a:lnTo>
                    <a:pt x="40" y="60"/>
                  </a:lnTo>
                  <a:lnTo>
                    <a:pt x="37" y="33"/>
                  </a:lnTo>
                  <a:lnTo>
                    <a:pt x="40" y="10"/>
                  </a:lnTo>
                  <a:lnTo>
                    <a:pt x="52" y="3"/>
                  </a:lnTo>
                  <a:lnTo>
                    <a:pt x="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cs typeface="+mn-ea"/>
                <a:sym typeface="+mn-lt"/>
              </a:endParaRPr>
            </a:p>
          </p:txBody>
        </p:sp>
      </p:grpSp>
      <p:grpSp>
        <p:nvGrpSpPr>
          <p:cNvPr id="7" name="组合 6">
            <a:extLst>
              <a:ext uri="{FF2B5EF4-FFF2-40B4-BE49-F238E27FC236}">
                <a16:creationId xmlns:a16="http://schemas.microsoft.com/office/drawing/2014/main" id="{D003DB46-BEBA-43A5-949D-50D7D84238AE}"/>
              </a:ext>
            </a:extLst>
          </p:cNvPr>
          <p:cNvGrpSpPr/>
          <p:nvPr/>
        </p:nvGrpSpPr>
        <p:grpSpPr>
          <a:xfrm>
            <a:off x="5468765" y="3186086"/>
            <a:ext cx="1723549" cy="1561875"/>
            <a:chOff x="5468765" y="3186086"/>
            <a:chExt cx="1723549" cy="1561875"/>
          </a:xfrm>
        </p:grpSpPr>
        <p:sp>
          <p:nvSpPr>
            <p:cNvPr id="71" name="椭圆 70"/>
            <p:cNvSpPr/>
            <p:nvPr/>
          </p:nvSpPr>
          <p:spPr>
            <a:xfrm>
              <a:off x="5868596" y="3186086"/>
              <a:ext cx="923886" cy="9238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mn-ea"/>
                <a:cs typeface="+mn-ea"/>
                <a:sym typeface="+mn-lt"/>
              </a:endParaRPr>
            </a:p>
          </p:txBody>
        </p:sp>
        <p:sp>
          <p:nvSpPr>
            <p:cNvPr id="72" name="文本框 71"/>
            <p:cNvSpPr txBox="1"/>
            <p:nvPr/>
          </p:nvSpPr>
          <p:spPr>
            <a:xfrm>
              <a:off x="5468765" y="4286296"/>
              <a:ext cx="1723549" cy="461665"/>
            </a:xfrm>
            <a:prstGeom prst="rect">
              <a:avLst/>
            </a:prstGeom>
            <a:noFill/>
          </p:spPr>
          <p:txBody>
            <a:bodyPr wrap="none" rtlCol="0">
              <a:spAutoFit/>
            </a:bodyPr>
            <a:lstStyle/>
            <a:p>
              <a:pPr algn="ctr"/>
              <a:r>
                <a:rPr lang="zh-CN" altLang="en-US" sz="2400" b="1" dirty="0">
                  <a:solidFill>
                    <a:schemeClr val="bg1"/>
                  </a:solidFill>
                  <a:latin typeface="+mn-ea"/>
                  <a:cs typeface="+mn-ea"/>
                  <a:sym typeface="+mn-lt"/>
                </a:rPr>
                <a:t>分析薅羊毛</a:t>
              </a:r>
            </a:p>
          </p:txBody>
        </p:sp>
        <p:sp>
          <p:nvSpPr>
            <p:cNvPr id="45" name="Freeform 162"/>
            <p:cNvSpPr>
              <a:spLocks noEditPoints="1"/>
            </p:cNvSpPr>
            <p:nvPr/>
          </p:nvSpPr>
          <p:spPr bwMode="auto">
            <a:xfrm>
              <a:off x="6032745" y="3427441"/>
              <a:ext cx="595588" cy="441176"/>
            </a:xfrm>
            <a:custGeom>
              <a:avLst/>
              <a:gdLst>
                <a:gd name="T0" fmla="*/ 159 w 216"/>
                <a:gd name="T1" fmla="*/ 139 h 160"/>
                <a:gd name="T2" fmla="*/ 172 w 216"/>
                <a:gd name="T3" fmla="*/ 152 h 160"/>
                <a:gd name="T4" fmla="*/ 95 w 216"/>
                <a:gd name="T5" fmla="*/ 160 h 160"/>
                <a:gd name="T6" fmla="*/ 106 w 216"/>
                <a:gd name="T7" fmla="*/ 152 h 160"/>
                <a:gd name="T8" fmla="*/ 7 w 216"/>
                <a:gd name="T9" fmla="*/ 103 h 160"/>
                <a:gd name="T10" fmla="*/ 19 w 216"/>
                <a:gd name="T11" fmla="*/ 111 h 160"/>
                <a:gd name="T12" fmla="*/ 7 w 216"/>
                <a:gd name="T13" fmla="*/ 103 h 160"/>
                <a:gd name="T14" fmla="*/ 7 w 216"/>
                <a:gd name="T15" fmla="*/ 98 h 160"/>
                <a:gd name="T16" fmla="*/ 19 w 216"/>
                <a:gd name="T17" fmla="*/ 90 h 160"/>
                <a:gd name="T18" fmla="*/ 101 w 216"/>
                <a:gd name="T19" fmla="*/ 65 h 160"/>
                <a:gd name="T20" fmla="*/ 108 w 216"/>
                <a:gd name="T21" fmla="*/ 72 h 160"/>
                <a:gd name="T22" fmla="*/ 113 w 216"/>
                <a:gd name="T23" fmla="*/ 72 h 160"/>
                <a:gd name="T24" fmla="*/ 128 w 216"/>
                <a:gd name="T25" fmla="*/ 76 h 160"/>
                <a:gd name="T26" fmla="*/ 134 w 216"/>
                <a:gd name="T27" fmla="*/ 75 h 160"/>
                <a:gd name="T28" fmla="*/ 146 w 216"/>
                <a:gd name="T29" fmla="*/ 68 h 160"/>
                <a:gd name="T30" fmla="*/ 160 w 216"/>
                <a:gd name="T31" fmla="*/ 85 h 160"/>
                <a:gd name="T32" fmla="*/ 162 w 216"/>
                <a:gd name="T33" fmla="*/ 76 h 160"/>
                <a:gd name="T34" fmla="*/ 188 w 216"/>
                <a:gd name="T35" fmla="*/ 83 h 160"/>
                <a:gd name="T36" fmla="*/ 165 w 216"/>
                <a:gd name="T37" fmla="*/ 98 h 160"/>
                <a:gd name="T38" fmla="*/ 149 w 216"/>
                <a:gd name="T39" fmla="*/ 77 h 160"/>
                <a:gd name="T40" fmla="*/ 137 w 216"/>
                <a:gd name="T41" fmla="*/ 93 h 160"/>
                <a:gd name="T42" fmla="*/ 132 w 216"/>
                <a:gd name="T43" fmla="*/ 85 h 160"/>
                <a:gd name="T44" fmla="*/ 122 w 216"/>
                <a:gd name="T45" fmla="*/ 105 h 160"/>
                <a:gd name="T46" fmla="*/ 106 w 216"/>
                <a:gd name="T47" fmla="*/ 84 h 160"/>
                <a:gd name="T48" fmla="*/ 100 w 216"/>
                <a:gd name="T49" fmla="*/ 83 h 160"/>
                <a:gd name="T50" fmla="*/ 95 w 216"/>
                <a:gd name="T51" fmla="*/ 96 h 160"/>
                <a:gd name="T52" fmla="*/ 83 w 216"/>
                <a:gd name="T53" fmla="*/ 86 h 160"/>
                <a:gd name="T54" fmla="*/ 74 w 216"/>
                <a:gd name="T55" fmla="*/ 79 h 160"/>
                <a:gd name="T56" fmla="*/ 89 w 216"/>
                <a:gd name="T57" fmla="*/ 81 h 160"/>
                <a:gd name="T58" fmla="*/ 94 w 216"/>
                <a:gd name="T59" fmla="*/ 65 h 160"/>
                <a:gd name="T60" fmla="*/ 11 w 216"/>
                <a:gd name="T61" fmla="*/ 61 h 160"/>
                <a:gd name="T62" fmla="*/ 38 w 216"/>
                <a:gd name="T63" fmla="*/ 74 h 160"/>
                <a:gd name="T64" fmla="*/ 11 w 216"/>
                <a:gd name="T65" fmla="*/ 61 h 160"/>
                <a:gd name="T66" fmla="*/ 67 w 216"/>
                <a:gd name="T67" fmla="*/ 117 h 160"/>
                <a:gd name="T68" fmla="*/ 196 w 216"/>
                <a:gd name="T69" fmla="*/ 50 h 160"/>
                <a:gd name="T70" fmla="*/ 48 w 216"/>
                <a:gd name="T71" fmla="*/ 33 h 160"/>
                <a:gd name="T72" fmla="*/ 216 w 216"/>
                <a:gd name="T73" fmla="*/ 134 h 160"/>
                <a:gd name="T74" fmla="*/ 48 w 216"/>
                <a:gd name="T75" fmla="*/ 33 h 160"/>
                <a:gd name="T76" fmla="*/ 38 w 216"/>
                <a:gd name="T77" fmla="*/ 28 h 160"/>
                <a:gd name="T78" fmla="*/ 11 w 216"/>
                <a:gd name="T79" fmla="*/ 42 h 160"/>
                <a:gd name="T80" fmla="*/ 0 w 216"/>
                <a:gd name="T81" fmla="*/ 0 h 160"/>
                <a:gd name="T82" fmla="*/ 72 w 216"/>
                <a:gd name="T83" fmla="*/ 22 h 160"/>
                <a:gd name="T84" fmla="*/ 5 w 216"/>
                <a:gd name="T85" fmla="*/ 48 h 160"/>
                <a:gd name="T86" fmla="*/ 38 w 216"/>
                <a:gd name="T87" fmla="*/ 54 h 160"/>
                <a:gd name="T88" fmla="*/ 5 w 216"/>
                <a:gd name="T89" fmla="*/ 81 h 160"/>
                <a:gd name="T90" fmla="*/ 38 w 216"/>
                <a:gd name="T91" fmla="*/ 145 h 160"/>
                <a:gd name="T92" fmla="*/ 72 w 216"/>
                <a:gd name="T93" fmla="*/ 160 h 160"/>
                <a:gd name="T94" fmla="*/ 0 w 216"/>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 h="160">
                  <a:moveTo>
                    <a:pt x="106" y="139"/>
                  </a:moveTo>
                  <a:lnTo>
                    <a:pt x="159" y="139"/>
                  </a:lnTo>
                  <a:lnTo>
                    <a:pt x="159" y="152"/>
                  </a:lnTo>
                  <a:lnTo>
                    <a:pt x="172" y="152"/>
                  </a:lnTo>
                  <a:lnTo>
                    <a:pt x="172" y="160"/>
                  </a:lnTo>
                  <a:lnTo>
                    <a:pt x="95" y="160"/>
                  </a:lnTo>
                  <a:lnTo>
                    <a:pt x="95" y="152"/>
                  </a:lnTo>
                  <a:lnTo>
                    <a:pt x="106" y="152"/>
                  </a:lnTo>
                  <a:lnTo>
                    <a:pt x="106" y="139"/>
                  </a:lnTo>
                  <a:close/>
                  <a:moveTo>
                    <a:pt x="7" y="103"/>
                  </a:moveTo>
                  <a:lnTo>
                    <a:pt x="7" y="111"/>
                  </a:lnTo>
                  <a:lnTo>
                    <a:pt x="19" y="111"/>
                  </a:lnTo>
                  <a:lnTo>
                    <a:pt x="19" y="103"/>
                  </a:lnTo>
                  <a:lnTo>
                    <a:pt x="7" y="103"/>
                  </a:lnTo>
                  <a:close/>
                  <a:moveTo>
                    <a:pt x="7" y="90"/>
                  </a:moveTo>
                  <a:lnTo>
                    <a:pt x="7" y="98"/>
                  </a:lnTo>
                  <a:lnTo>
                    <a:pt x="19" y="98"/>
                  </a:lnTo>
                  <a:lnTo>
                    <a:pt x="19" y="90"/>
                  </a:lnTo>
                  <a:lnTo>
                    <a:pt x="7" y="90"/>
                  </a:lnTo>
                  <a:close/>
                  <a:moveTo>
                    <a:pt x="101" y="65"/>
                  </a:moveTo>
                  <a:lnTo>
                    <a:pt x="104" y="75"/>
                  </a:lnTo>
                  <a:lnTo>
                    <a:pt x="108" y="72"/>
                  </a:lnTo>
                  <a:lnTo>
                    <a:pt x="111" y="69"/>
                  </a:lnTo>
                  <a:lnTo>
                    <a:pt x="113" y="72"/>
                  </a:lnTo>
                  <a:lnTo>
                    <a:pt x="123" y="92"/>
                  </a:lnTo>
                  <a:lnTo>
                    <a:pt x="128" y="76"/>
                  </a:lnTo>
                  <a:lnTo>
                    <a:pt x="129" y="68"/>
                  </a:lnTo>
                  <a:lnTo>
                    <a:pt x="134" y="75"/>
                  </a:lnTo>
                  <a:lnTo>
                    <a:pt x="137" y="81"/>
                  </a:lnTo>
                  <a:lnTo>
                    <a:pt x="146" y="68"/>
                  </a:lnTo>
                  <a:lnTo>
                    <a:pt x="152" y="68"/>
                  </a:lnTo>
                  <a:lnTo>
                    <a:pt x="160" y="85"/>
                  </a:lnTo>
                  <a:lnTo>
                    <a:pt x="162" y="79"/>
                  </a:lnTo>
                  <a:lnTo>
                    <a:pt x="162" y="76"/>
                  </a:lnTo>
                  <a:lnTo>
                    <a:pt x="188" y="76"/>
                  </a:lnTo>
                  <a:lnTo>
                    <a:pt x="188" y="83"/>
                  </a:lnTo>
                  <a:lnTo>
                    <a:pt x="167" y="83"/>
                  </a:lnTo>
                  <a:lnTo>
                    <a:pt x="165" y="98"/>
                  </a:lnTo>
                  <a:lnTo>
                    <a:pt x="158" y="98"/>
                  </a:lnTo>
                  <a:lnTo>
                    <a:pt x="149" y="77"/>
                  </a:lnTo>
                  <a:lnTo>
                    <a:pt x="141" y="89"/>
                  </a:lnTo>
                  <a:lnTo>
                    <a:pt x="137" y="93"/>
                  </a:lnTo>
                  <a:lnTo>
                    <a:pt x="135" y="89"/>
                  </a:lnTo>
                  <a:lnTo>
                    <a:pt x="132" y="85"/>
                  </a:lnTo>
                  <a:lnTo>
                    <a:pt x="129" y="104"/>
                  </a:lnTo>
                  <a:lnTo>
                    <a:pt x="122" y="105"/>
                  </a:lnTo>
                  <a:lnTo>
                    <a:pt x="109" y="81"/>
                  </a:lnTo>
                  <a:lnTo>
                    <a:pt x="106" y="84"/>
                  </a:lnTo>
                  <a:lnTo>
                    <a:pt x="102" y="88"/>
                  </a:lnTo>
                  <a:lnTo>
                    <a:pt x="100" y="83"/>
                  </a:lnTo>
                  <a:lnTo>
                    <a:pt x="99" y="79"/>
                  </a:lnTo>
                  <a:lnTo>
                    <a:pt x="95" y="96"/>
                  </a:lnTo>
                  <a:lnTo>
                    <a:pt x="88" y="97"/>
                  </a:lnTo>
                  <a:lnTo>
                    <a:pt x="83" y="86"/>
                  </a:lnTo>
                  <a:lnTo>
                    <a:pt x="74" y="86"/>
                  </a:lnTo>
                  <a:lnTo>
                    <a:pt x="74" y="79"/>
                  </a:lnTo>
                  <a:lnTo>
                    <a:pt x="88" y="79"/>
                  </a:lnTo>
                  <a:lnTo>
                    <a:pt x="89" y="81"/>
                  </a:lnTo>
                  <a:lnTo>
                    <a:pt x="90" y="84"/>
                  </a:lnTo>
                  <a:lnTo>
                    <a:pt x="94" y="65"/>
                  </a:lnTo>
                  <a:lnTo>
                    <a:pt x="101" y="65"/>
                  </a:lnTo>
                  <a:close/>
                  <a:moveTo>
                    <a:pt x="11" y="61"/>
                  </a:moveTo>
                  <a:lnTo>
                    <a:pt x="38" y="61"/>
                  </a:lnTo>
                  <a:lnTo>
                    <a:pt x="38" y="74"/>
                  </a:lnTo>
                  <a:lnTo>
                    <a:pt x="11" y="74"/>
                  </a:lnTo>
                  <a:lnTo>
                    <a:pt x="11" y="61"/>
                  </a:lnTo>
                  <a:close/>
                  <a:moveTo>
                    <a:pt x="67" y="50"/>
                  </a:moveTo>
                  <a:lnTo>
                    <a:pt x="67" y="117"/>
                  </a:lnTo>
                  <a:lnTo>
                    <a:pt x="196" y="117"/>
                  </a:lnTo>
                  <a:lnTo>
                    <a:pt x="196" y="50"/>
                  </a:lnTo>
                  <a:lnTo>
                    <a:pt x="67" y="50"/>
                  </a:lnTo>
                  <a:close/>
                  <a:moveTo>
                    <a:pt x="48" y="33"/>
                  </a:moveTo>
                  <a:lnTo>
                    <a:pt x="216" y="33"/>
                  </a:lnTo>
                  <a:lnTo>
                    <a:pt x="216" y="134"/>
                  </a:lnTo>
                  <a:lnTo>
                    <a:pt x="48" y="134"/>
                  </a:lnTo>
                  <a:lnTo>
                    <a:pt x="48" y="33"/>
                  </a:lnTo>
                  <a:close/>
                  <a:moveTo>
                    <a:pt x="11" y="28"/>
                  </a:moveTo>
                  <a:lnTo>
                    <a:pt x="38" y="28"/>
                  </a:lnTo>
                  <a:lnTo>
                    <a:pt x="38" y="42"/>
                  </a:lnTo>
                  <a:lnTo>
                    <a:pt x="11" y="42"/>
                  </a:lnTo>
                  <a:lnTo>
                    <a:pt x="11" y="28"/>
                  </a:lnTo>
                  <a:close/>
                  <a:moveTo>
                    <a:pt x="0" y="0"/>
                  </a:moveTo>
                  <a:lnTo>
                    <a:pt x="72" y="0"/>
                  </a:lnTo>
                  <a:lnTo>
                    <a:pt x="72" y="22"/>
                  </a:lnTo>
                  <a:lnTo>
                    <a:pt x="5" y="22"/>
                  </a:lnTo>
                  <a:lnTo>
                    <a:pt x="5" y="48"/>
                  </a:lnTo>
                  <a:lnTo>
                    <a:pt x="38" y="48"/>
                  </a:lnTo>
                  <a:lnTo>
                    <a:pt x="38" y="54"/>
                  </a:lnTo>
                  <a:lnTo>
                    <a:pt x="5" y="54"/>
                  </a:lnTo>
                  <a:lnTo>
                    <a:pt x="5" y="81"/>
                  </a:lnTo>
                  <a:lnTo>
                    <a:pt x="38" y="81"/>
                  </a:lnTo>
                  <a:lnTo>
                    <a:pt x="38" y="145"/>
                  </a:lnTo>
                  <a:lnTo>
                    <a:pt x="72" y="145"/>
                  </a:lnTo>
                  <a:lnTo>
                    <a:pt x="72" y="160"/>
                  </a:lnTo>
                  <a:lnTo>
                    <a:pt x="0" y="16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cs typeface="+mn-ea"/>
                <a:sym typeface="+mn-lt"/>
              </a:endParaRPr>
            </a:p>
          </p:txBody>
        </p:sp>
      </p:grpSp>
      <p:grpSp>
        <p:nvGrpSpPr>
          <p:cNvPr id="6" name="组合 5">
            <a:extLst>
              <a:ext uri="{FF2B5EF4-FFF2-40B4-BE49-F238E27FC236}">
                <a16:creationId xmlns:a16="http://schemas.microsoft.com/office/drawing/2014/main" id="{8A87B5AA-0C03-4915-8EBF-FA0565E7A63F}"/>
              </a:ext>
            </a:extLst>
          </p:cNvPr>
          <p:cNvGrpSpPr/>
          <p:nvPr/>
        </p:nvGrpSpPr>
        <p:grpSpPr>
          <a:xfrm>
            <a:off x="9172440" y="3186086"/>
            <a:ext cx="1723549" cy="1561875"/>
            <a:chOff x="9216684" y="3186086"/>
            <a:chExt cx="1723549" cy="1561875"/>
          </a:xfrm>
        </p:grpSpPr>
        <p:sp>
          <p:nvSpPr>
            <p:cNvPr id="61" name="椭圆 60"/>
            <p:cNvSpPr/>
            <p:nvPr/>
          </p:nvSpPr>
          <p:spPr>
            <a:xfrm>
              <a:off x="9620423" y="3186086"/>
              <a:ext cx="923886" cy="92388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mn-ea"/>
                <a:cs typeface="+mn-ea"/>
                <a:sym typeface="+mn-lt"/>
              </a:endParaRPr>
            </a:p>
          </p:txBody>
        </p:sp>
        <p:sp>
          <p:nvSpPr>
            <p:cNvPr id="62" name="文本框 61"/>
            <p:cNvSpPr txBox="1"/>
            <p:nvPr/>
          </p:nvSpPr>
          <p:spPr>
            <a:xfrm>
              <a:off x="9216684" y="4286296"/>
              <a:ext cx="1723549" cy="461665"/>
            </a:xfrm>
            <a:prstGeom prst="rect">
              <a:avLst/>
            </a:prstGeom>
            <a:noFill/>
          </p:spPr>
          <p:txBody>
            <a:bodyPr wrap="none" rtlCol="0">
              <a:spAutoFit/>
            </a:bodyPr>
            <a:lstStyle/>
            <a:p>
              <a:pPr algn="ctr"/>
              <a:r>
                <a:rPr lang="zh-CN" altLang="en-US" sz="2400" b="1" dirty="0">
                  <a:solidFill>
                    <a:schemeClr val="bg1"/>
                  </a:solidFill>
                  <a:latin typeface="+mn-ea"/>
                  <a:cs typeface="+mn-ea"/>
                  <a:sym typeface="+mn-lt"/>
                </a:rPr>
                <a:t>防范羊毛党</a:t>
              </a:r>
            </a:p>
          </p:txBody>
        </p:sp>
        <p:sp>
          <p:nvSpPr>
            <p:cNvPr id="47" name="Freeform 164"/>
            <p:cNvSpPr>
              <a:spLocks noEditPoints="1"/>
            </p:cNvSpPr>
            <p:nvPr/>
          </p:nvSpPr>
          <p:spPr bwMode="auto">
            <a:xfrm>
              <a:off x="9794097" y="3430875"/>
              <a:ext cx="576539" cy="434309"/>
            </a:xfrm>
            <a:custGeom>
              <a:avLst/>
              <a:gdLst>
                <a:gd name="T0" fmla="*/ 11 w 227"/>
                <a:gd name="T1" fmla="*/ 158 h 171"/>
                <a:gd name="T2" fmla="*/ 4 w 227"/>
                <a:gd name="T3" fmla="*/ 151 h 171"/>
                <a:gd name="T4" fmla="*/ 18 w 227"/>
                <a:gd name="T5" fmla="*/ 171 h 171"/>
                <a:gd name="T6" fmla="*/ 77 w 227"/>
                <a:gd name="T7" fmla="*/ 144 h 171"/>
                <a:gd name="T8" fmla="*/ 77 w 227"/>
                <a:gd name="T9" fmla="*/ 171 h 171"/>
                <a:gd name="T10" fmla="*/ 40 w 227"/>
                <a:gd name="T11" fmla="*/ 171 h 171"/>
                <a:gd name="T12" fmla="*/ 40 w 227"/>
                <a:gd name="T13" fmla="*/ 141 h 171"/>
                <a:gd name="T14" fmla="*/ 91 w 227"/>
                <a:gd name="T15" fmla="*/ 171 h 171"/>
                <a:gd name="T16" fmla="*/ 61 w 227"/>
                <a:gd name="T17" fmla="*/ 134 h 171"/>
                <a:gd name="T18" fmla="*/ 61 w 227"/>
                <a:gd name="T19" fmla="*/ 171 h 171"/>
                <a:gd name="T20" fmla="*/ 54 w 227"/>
                <a:gd name="T21" fmla="*/ 171 h 171"/>
                <a:gd name="T22" fmla="*/ 54 w 227"/>
                <a:gd name="T23" fmla="*/ 133 h 171"/>
                <a:gd name="T24" fmla="*/ 105 w 227"/>
                <a:gd name="T25" fmla="*/ 171 h 171"/>
                <a:gd name="T26" fmla="*/ 126 w 227"/>
                <a:gd name="T27" fmla="*/ 119 h 171"/>
                <a:gd name="T28" fmla="*/ 119 w 227"/>
                <a:gd name="T29" fmla="*/ 125 h 171"/>
                <a:gd name="T30" fmla="*/ 155 w 227"/>
                <a:gd name="T31" fmla="*/ 118 h 171"/>
                <a:gd name="T32" fmla="*/ 148 w 227"/>
                <a:gd name="T33" fmla="*/ 112 h 171"/>
                <a:gd name="T34" fmla="*/ 162 w 227"/>
                <a:gd name="T35" fmla="*/ 171 h 171"/>
                <a:gd name="T36" fmla="*/ 141 w 227"/>
                <a:gd name="T37" fmla="*/ 107 h 171"/>
                <a:gd name="T38" fmla="*/ 134 w 227"/>
                <a:gd name="T39" fmla="*/ 113 h 171"/>
                <a:gd name="T40" fmla="*/ 184 w 227"/>
                <a:gd name="T41" fmla="*/ 171 h 171"/>
                <a:gd name="T42" fmla="*/ 184 w 227"/>
                <a:gd name="T43" fmla="*/ 93 h 171"/>
                <a:gd name="T44" fmla="*/ 191 w 227"/>
                <a:gd name="T45" fmla="*/ 171 h 171"/>
                <a:gd name="T46" fmla="*/ 211 w 227"/>
                <a:gd name="T47" fmla="*/ 64 h 171"/>
                <a:gd name="T48" fmla="*/ 205 w 227"/>
                <a:gd name="T49" fmla="*/ 171 h 171"/>
                <a:gd name="T50" fmla="*/ 61 w 227"/>
                <a:gd name="T51" fmla="*/ 23 h 171"/>
                <a:gd name="T52" fmla="*/ 99 w 227"/>
                <a:gd name="T53" fmla="*/ 38 h 171"/>
                <a:gd name="T54" fmla="*/ 79 w 227"/>
                <a:gd name="T55" fmla="*/ 38 h 171"/>
                <a:gd name="T56" fmla="*/ 87 w 227"/>
                <a:gd name="T57" fmla="*/ 87 h 171"/>
                <a:gd name="T58" fmla="*/ 68 w 227"/>
                <a:gd name="T59" fmla="*/ 62 h 171"/>
                <a:gd name="T60" fmla="*/ 64 w 227"/>
                <a:gd name="T61" fmla="*/ 70 h 171"/>
                <a:gd name="T62" fmla="*/ 61 w 227"/>
                <a:gd name="T63" fmla="*/ 76 h 171"/>
                <a:gd name="T64" fmla="*/ 56 w 227"/>
                <a:gd name="T65" fmla="*/ 70 h 171"/>
                <a:gd name="T66" fmla="*/ 53 w 227"/>
                <a:gd name="T67" fmla="*/ 37 h 171"/>
                <a:gd name="T68" fmla="*/ 46 w 227"/>
                <a:gd name="T69" fmla="*/ 34 h 171"/>
                <a:gd name="T70" fmla="*/ 77 w 227"/>
                <a:gd name="T71" fmla="*/ 4 h 171"/>
                <a:gd name="T72" fmla="*/ 82 w 227"/>
                <a:gd name="T73" fmla="*/ 13 h 171"/>
                <a:gd name="T74" fmla="*/ 77 w 227"/>
                <a:gd name="T75" fmla="*/ 21 h 171"/>
                <a:gd name="T76" fmla="*/ 67 w 227"/>
                <a:gd name="T77" fmla="*/ 18 h 171"/>
                <a:gd name="T78" fmla="*/ 65 w 227"/>
                <a:gd name="T79" fmla="*/ 9 h 171"/>
                <a:gd name="T80" fmla="*/ 73 w 227"/>
                <a:gd name="T81" fmla="*/ 3 h 171"/>
                <a:gd name="T82" fmla="*/ 219 w 227"/>
                <a:gd name="T83" fmla="*/ 52 h 171"/>
                <a:gd name="T84" fmla="*/ 157 w 227"/>
                <a:gd name="T85" fmla="*/ 101 h 171"/>
                <a:gd name="T86" fmla="*/ 93 w 227"/>
                <a:gd name="T87" fmla="*/ 127 h 171"/>
                <a:gd name="T88" fmla="*/ 58 w 227"/>
                <a:gd name="T89" fmla="*/ 114 h 171"/>
                <a:gd name="T90" fmla="*/ 52 w 227"/>
                <a:gd name="T91" fmla="*/ 86 h 171"/>
                <a:gd name="T92" fmla="*/ 84 w 227"/>
                <a:gd name="T93" fmla="*/ 99 h 171"/>
                <a:gd name="T94" fmla="*/ 148 w 227"/>
                <a:gd name="T95" fmla="*/ 60 h 171"/>
                <a:gd name="T96" fmla="*/ 178 w 227"/>
                <a:gd name="T97"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 h="171">
                  <a:moveTo>
                    <a:pt x="4" y="151"/>
                  </a:moveTo>
                  <a:lnTo>
                    <a:pt x="9" y="160"/>
                  </a:lnTo>
                  <a:lnTo>
                    <a:pt x="11" y="158"/>
                  </a:lnTo>
                  <a:lnTo>
                    <a:pt x="11" y="171"/>
                  </a:lnTo>
                  <a:lnTo>
                    <a:pt x="4" y="171"/>
                  </a:lnTo>
                  <a:lnTo>
                    <a:pt x="4" y="151"/>
                  </a:lnTo>
                  <a:close/>
                  <a:moveTo>
                    <a:pt x="25" y="150"/>
                  </a:moveTo>
                  <a:lnTo>
                    <a:pt x="25" y="171"/>
                  </a:lnTo>
                  <a:lnTo>
                    <a:pt x="18" y="171"/>
                  </a:lnTo>
                  <a:lnTo>
                    <a:pt x="18" y="154"/>
                  </a:lnTo>
                  <a:lnTo>
                    <a:pt x="25" y="150"/>
                  </a:lnTo>
                  <a:close/>
                  <a:moveTo>
                    <a:pt x="77" y="144"/>
                  </a:moveTo>
                  <a:lnTo>
                    <a:pt x="84" y="149"/>
                  </a:lnTo>
                  <a:lnTo>
                    <a:pt x="84" y="171"/>
                  </a:lnTo>
                  <a:lnTo>
                    <a:pt x="77" y="171"/>
                  </a:lnTo>
                  <a:lnTo>
                    <a:pt x="77" y="144"/>
                  </a:lnTo>
                  <a:close/>
                  <a:moveTo>
                    <a:pt x="40" y="141"/>
                  </a:moveTo>
                  <a:lnTo>
                    <a:pt x="40" y="171"/>
                  </a:lnTo>
                  <a:lnTo>
                    <a:pt x="33" y="171"/>
                  </a:lnTo>
                  <a:lnTo>
                    <a:pt x="33" y="146"/>
                  </a:lnTo>
                  <a:lnTo>
                    <a:pt x="40" y="141"/>
                  </a:lnTo>
                  <a:close/>
                  <a:moveTo>
                    <a:pt x="98" y="141"/>
                  </a:moveTo>
                  <a:lnTo>
                    <a:pt x="98" y="171"/>
                  </a:lnTo>
                  <a:lnTo>
                    <a:pt x="91" y="171"/>
                  </a:lnTo>
                  <a:lnTo>
                    <a:pt x="91" y="147"/>
                  </a:lnTo>
                  <a:lnTo>
                    <a:pt x="98" y="141"/>
                  </a:lnTo>
                  <a:close/>
                  <a:moveTo>
                    <a:pt x="61" y="134"/>
                  </a:moveTo>
                  <a:lnTo>
                    <a:pt x="68" y="139"/>
                  </a:lnTo>
                  <a:lnTo>
                    <a:pt x="68" y="171"/>
                  </a:lnTo>
                  <a:lnTo>
                    <a:pt x="61" y="171"/>
                  </a:lnTo>
                  <a:lnTo>
                    <a:pt x="61" y="134"/>
                  </a:lnTo>
                  <a:close/>
                  <a:moveTo>
                    <a:pt x="54" y="133"/>
                  </a:moveTo>
                  <a:lnTo>
                    <a:pt x="54" y="171"/>
                  </a:lnTo>
                  <a:lnTo>
                    <a:pt x="47" y="171"/>
                  </a:lnTo>
                  <a:lnTo>
                    <a:pt x="47" y="137"/>
                  </a:lnTo>
                  <a:lnTo>
                    <a:pt x="54" y="133"/>
                  </a:lnTo>
                  <a:close/>
                  <a:moveTo>
                    <a:pt x="112" y="130"/>
                  </a:moveTo>
                  <a:lnTo>
                    <a:pt x="112" y="171"/>
                  </a:lnTo>
                  <a:lnTo>
                    <a:pt x="105" y="171"/>
                  </a:lnTo>
                  <a:lnTo>
                    <a:pt x="105" y="135"/>
                  </a:lnTo>
                  <a:lnTo>
                    <a:pt x="112" y="130"/>
                  </a:lnTo>
                  <a:close/>
                  <a:moveTo>
                    <a:pt x="126" y="119"/>
                  </a:moveTo>
                  <a:lnTo>
                    <a:pt x="126" y="171"/>
                  </a:lnTo>
                  <a:lnTo>
                    <a:pt x="119" y="171"/>
                  </a:lnTo>
                  <a:lnTo>
                    <a:pt x="119" y="125"/>
                  </a:lnTo>
                  <a:lnTo>
                    <a:pt x="126" y="119"/>
                  </a:lnTo>
                  <a:close/>
                  <a:moveTo>
                    <a:pt x="148" y="112"/>
                  </a:moveTo>
                  <a:lnTo>
                    <a:pt x="155" y="118"/>
                  </a:lnTo>
                  <a:lnTo>
                    <a:pt x="155" y="171"/>
                  </a:lnTo>
                  <a:lnTo>
                    <a:pt x="148" y="171"/>
                  </a:lnTo>
                  <a:lnTo>
                    <a:pt x="148" y="112"/>
                  </a:lnTo>
                  <a:close/>
                  <a:moveTo>
                    <a:pt x="169" y="109"/>
                  </a:moveTo>
                  <a:lnTo>
                    <a:pt x="169" y="171"/>
                  </a:lnTo>
                  <a:lnTo>
                    <a:pt x="162" y="171"/>
                  </a:lnTo>
                  <a:lnTo>
                    <a:pt x="162" y="118"/>
                  </a:lnTo>
                  <a:lnTo>
                    <a:pt x="169" y="109"/>
                  </a:lnTo>
                  <a:close/>
                  <a:moveTo>
                    <a:pt x="141" y="107"/>
                  </a:moveTo>
                  <a:lnTo>
                    <a:pt x="141" y="171"/>
                  </a:lnTo>
                  <a:lnTo>
                    <a:pt x="134" y="171"/>
                  </a:lnTo>
                  <a:lnTo>
                    <a:pt x="134" y="113"/>
                  </a:lnTo>
                  <a:lnTo>
                    <a:pt x="141" y="107"/>
                  </a:lnTo>
                  <a:close/>
                  <a:moveTo>
                    <a:pt x="184" y="93"/>
                  </a:moveTo>
                  <a:lnTo>
                    <a:pt x="184" y="171"/>
                  </a:lnTo>
                  <a:lnTo>
                    <a:pt x="177" y="171"/>
                  </a:lnTo>
                  <a:lnTo>
                    <a:pt x="177" y="101"/>
                  </a:lnTo>
                  <a:lnTo>
                    <a:pt x="184" y="93"/>
                  </a:lnTo>
                  <a:close/>
                  <a:moveTo>
                    <a:pt x="198" y="78"/>
                  </a:moveTo>
                  <a:lnTo>
                    <a:pt x="198" y="171"/>
                  </a:lnTo>
                  <a:lnTo>
                    <a:pt x="191" y="171"/>
                  </a:lnTo>
                  <a:lnTo>
                    <a:pt x="191" y="85"/>
                  </a:lnTo>
                  <a:lnTo>
                    <a:pt x="198" y="78"/>
                  </a:lnTo>
                  <a:close/>
                  <a:moveTo>
                    <a:pt x="211" y="64"/>
                  </a:moveTo>
                  <a:lnTo>
                    <a:pt x="212" y="64"/>
                  </a:lnTo>
                  <a:lnTo>
                    <a:pt x="212" y="171"/>
                  </a:lnTo>
                  <a:lnTo>
                    <a:pt x="205" y="171"/>
                  </a:lnTo>
                  <a:lnTo>
                    <a:pt x="205" y="70"/>
                  </a:lnTo>
                  <a:lnTo>
                    <a:pt x="211" y="64"/>
                  </a:lnTo>
                  <a:close/>
                  <a:moveTo>
                    <a:pt x="61" y="23"/>
                  </a:moveTo>
                  <a:lnTo>
                    <a:pt x="84" y="23"/>
                  </a:lnTo>
                  <a:lnTo>
                    <a:pt x="87" y="38"/>
                  </a:lnTo>
                  <a:lnTo>
                    <a:pt x="99" y="38"/>
                  </a:lnTo>
                  <a:lnTo>
                    <a:pt x="99" y="42"/>
                  </a:lnTo>
                  <a:lnTo>
                    <a:pt x="84" y="44"/>
                  </a:lnTo>
                  <a:lnTo>
                    <a:pt x="79" y="38"/>
                  </a:lnTo>
                  <a:lnTo>
                    <a:pt x="75" y="52"/>
                  </a:lnTo>
                  <a:lnTo>
                    <a:pt x="87" y="66"/>
                  </a:lnTo>
                  <a:lnTo>
                    <a:pt x="87" y="87"/>
                  </a:lnTo>
                  <a:lnTo>
                    <a:pt x="82" y="87"/>
                  </a:lnTo>
                  <a:lnTo>
                    <a:pt x="78" y="70"/>
                  </a:lnTo>
                  <a:lnTo>
                    <a:pt x="68" y="62"/>
                  </a:lnTo>
                  <a:lnTo>
                    <a:pt x="67" y="64"/>
                  </a:lnTo>
                  <a:lnTo>
                    <a:pt x="65" y="67"/>
                  </a:lnTo>
                  <a:lnTo>
                    <a:pt x="64" y="70"/>
                  </a:lnTo>
                  <a:lnTo>
                    <a:pt x="63" y="73"/>
                  </a:lnTo>
                  <a:lnTo>
                    <a:pt x="63" y="74"/>
                  </a:lnTo>
                  <a:lnTo>
                    <a:pt x="61" y="76"/>
                  </a:lnTo>
                  <a:lnTo>
                    <a:pt x="42" y="79"/>
                  </a:lnTo>
                  <a:lnTo>
                    <a:pt x="42" y="76"/>
                  </a:lnTo>
                  <a:lnTo>
                    <a:pt x="56" y="70"/>
                  </a:lnTo>
                  <a:lnTo>
                    <a:pt x="59" y="50"/>
                  </a:lnTo>
                  <a:lnTo>
                    <a:pt x="61" y="34"/>
                  </a:lnTo>
                  <a:lnTo>
                    <a:pt x="53" y="37"/>
                  </a:lnTo>
                  <a:lnTo>
                    <a:pt x="46" y="48"/>
                  </a:lnTo>
                  <a:lnTo>
                    <a:pt x="43" y="45"/>
                  </a:lnTo>
                  <a:lnTo>
                    <a:pt x="46" y="34"/>
                  </a:lnTo>
                  <a:lnTo>
                    <a:pt x="61" y="23"/>
                  </a:lnTo>
                  <a:close/>
                  <a:moveTo>
                    <a:pt x="73" y="3"/>
                  </a:moveTo>
                  <a:lnTo>
                    <a:pt x="77" y="4"/>
                  </a:lnTo>
                  <a:lnTo>
                    <a:pt x="79" y="6"/>
                  </a:lnTo>
                  <a:lnTo>
                    <a:pt x="81" y="9"/>
                  </a:lnTo>
                  <a:lnTo>
                    <a:pt x="82" y="13"/>
                  </a:lnTo>
                  <a:lnTo>
                    <a:pt x="81" y="16"/>
                  </a:lnTo>
                  <a:lnTo>
                    <a:pt x="79" y="18"/>
                  </a:lnTo>
                  <a:lnTo>
                    <a:pt x="77" y="21"/>
                  </a:lnTo>
                  <a:lnTo>
                    <a:pt x="73" y="21"/>
                  </a:lnTo>
                  <a:lnTo>
                    <a:pt x="70" y="21"/>
                  </a:lnTo>
                  <a:lnTo>
                    <a:pt x="67" y="18"/>
                  </a:lnTo>
                  <a:lnTo>
                    <a:pt x="65" y="16"/>
                  </a:lnTo>
                  <a:lnTo>
                    <a:pt x="64" y="13"/>
                  </a:lnTo>
                  <a:lnTo>
                    <a:pt x="65" y="9"/>
                  </a:lnTo>
                  <a:lnTo>
                    <a:pt x="67" y="6"/>
                  </a:lnTo>
                  <a:lnTo>
                    <a:pt x="70" y="4"/>
                  </a:lnTo>
                  <a:lnTo>
                    <a:pt x="73" y="3"/>
                  </a:lnTo>
                  <a:close/>
                  <a:moveTo>
                    <a:pt x="227" y="0"/>
                  </a:moveTo>
                  <a:lnTo>
                    <a:pt x="223" y="25"/>
                  </a:lnTo>
                  <a:lnTo>
                    <a:pt x="219" y="52"/>
                  </a:lnTo>
                  <a:lnTo>
                    <a:pt x="209" y="44"/>
                  </a:lnTo>
                  <a:lnTo>
                    <a:pt x="165" y="92"/>
                  </a:lnTo>
                  <a:lnTo>
                    <a:pt x="157" y="101"/>
                  </a:lnTo>
                  <a:lnTo>
                    <a:pt x="148" y="94"/>
                  </a:lnTo>
                  <a:lnTo>
                    <a:pt x="141" y="90"/>
                  </a:lnTo>
                  <a:lnTo>
                    <a:pt x="93" y="127"/>
                  </a:lnTo>
                  <a:lnTo>
                    <a:pt x="85" y="133"/>
                  </a:lnTo>
                  <a:lnTo>
                    <a:pt x="77" y="127"/>
                  </a:lnTo>
                  <a:lnTo>
                    <a:pt x="58" y="114"/>
                  </a:lnTo>
                  <a:lnTo>
                    <a:pt x="14" y="140"/>
                  </a:lnTo>
                  <a:lnTo>
                    <a:pt x="0" y="116"/>
                  </a:lnTo>
                  <a:lnTo>
                    <a:pt x="52" y="86"/>
                  </a:lnTo>
                  <a:lnTo>
                    <a:pt x="59" y="81"/>
                  </a:lnTo>
                  <a:lnTo>
                    <a:pt x="66" y="86"/>
                  </a:lnTo>
                  <a:lnTo>
                    <a:pt x="84" y="99"/>
                  </a:lnTo>
                  <a:lnTo>
                    <a:pt x="131" y="62"/>
                  </a:lnTo>
                  <a:lnTo>
                    <a:pt x="140" y="55"/>
                  </a:lnTo>
                  <a:lnTo>
                    <a:pt x="148" y="60"/>
                  </a:lnTo>
                  <a:lnTo>
                    <a:pt x="153" y="65"/>
                  </a:lnTo>
                  <a:lnTo>
                    <a:pt x="187" y="27"/>
                  </a:lnTo>
                  <a:lnTo>
                    <a:pt x="178" y="20"/>
                  </a:lnTo>
                  <a:lnTo>
                    <a:pt x="202" y="9"/>
                  </a:lnTo>
                  <a:lnTo>
                    <a:pt x="22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cs typeface="+mn-ea"/>
                <a:sym typeface="+mn-lt"/>
              </a:endParaRPr>
            </a:p>
          </p:txBody>
        </p:sp>
      </p:grpSp>
      <p:sp>
        <p:nvSpPr>
          <p:cNvPr id="17" name="直角三角形 16">
            <a:extLst>
              <a:ext uri="{FF2B5EF4-FFF2-40B4-BE49-F238E27FC236}">
                <a16:creationId xmlns:a16="http://schemas.microsoft.com/office/drawing/2014/main" id="{0F135507-F9DE-40B5-A516-24EA02BCF5CC}"/>
              </a:ext>
            </a:extLst>
          </p:cNvPr>
          <p:cNvSpPr/>
          <p:nvPr/>
        </p:nvSpPr>
        <p:spPr>
          <a:xfrm flipV="1">
            <a:off x="-2831" y="-3"/>
            <a:ext cx="2319786" cy="2639499"/>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5267A51-2411-4D75-94FC-BAD261103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84" y="271823"/>
            <a:ext cx="1520408" cy="475128"/>
          </a:xfrm>
          <a:prstGeom prst="rect">
            <a:avLst/>
          </a:prstGeom>
        </p:spPr>
      </p:pic>
    </p:spTree>
    <p:extLst>
      <p:ext uri="{BB962C8B-B14F-4D97-AF65-F5344CB8AC3E}">
        <p14:creationId xmlns:p14="http://schemas.microsoft.com/office/powerpoint/2010/main" val="3736327639"/>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黑产“羊毛党”的产业链</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23" name="文本框 22">
            <a:extLst>
              <a:ext uri="{FF2B5EF4-FFF2-40B4-BE49-F238E27FC236}">
                <a16:creationId xmlns:a16="http://schemas.microsoft.com/office/drawing/2014/main" id="{43FAC17C-E3B3-486C-87D9-907FCA8AF5D5}"/>
              </a:ext>
            </a:extLst>
          </p:cNvPr>
          <p:cNvSpPr txBox="1"/>
          <p:nvPr/>
        </p:nvSpPr>
        <p:spPr>
          <a:xfrm>
            <a:off x="2076756" y="1364433"/>
            <a:ext cx="7834160" cy="1015663"/>
          </a:xfrm>
          <a:prstGeom prst="rect">
            <a:avLst/>
          </a:prstGeom>
          <a:noFill/>
        </p:spPr>
        <p:txBody>
          <a:bodyPr wrap="square" rtlCol="0">
            <a:spAutoFit/>
          </a:bodyPr>
          <a:lstStyle/>
          <a:p>
            <a:pPr algn="just">
              <a:lnSpc>
                <a:spcPct val="150000"/>
              </a:lnSpc>
            </a:pPr>
            <a:r>
              <a:rPr lang="zh-CN" altLang="en-US" sz="2000" dirty="0">
                <a:solidFill>
                  <a:schemeClr val="bg1"/>
                </a:solidFill>
                <a:latin typeface="+mn-ea"/>
              </a:rPr>
              <a:t>最前端是软件制作团伙，专门制作各种专业的自动、半自动的黑产工具，比如自动注册机、刷单自动机等，大大增加了羊毛党的操作效率。</a:t>
            </a:r>
          </a:p>
        </p:txBody>
      </p:sp>
      <p:pic>
        <p:nvPicPr>
          <p:cNvPr id="24" name="图片 23">
            <a:extLst>
              <a:ext uri="{FF2B5EF4-FFF2-40B4-BE49-F238E27FC236}">
                <a16:creationId xmlns:a16="http://schemas.microsoft.com/office/drawing/2014/main" id="{429ABF63-881F-4511-8467-FE20E4966290}"/>
              </a:ext>
            </a:extLst>
          </p:cNvPr>
          <p:cNvPicPr>
            <a:picLocks noChangeAspect="1"/>
          </p:cNvPicPr>
          <p:nvPr/>
        </p:nvPicPr>
        <p:blipFill>
          <a:blip r:embed="rId3"/>
          <a:stretch>
            <a:fillRect/>
          </a:stretch>
        </p:blipFill>
        <p:spPr>
          <a:xfrm>
            <a:off x="3145779" y="2679271"/>
            <a:ext cx="5548630" cy="3740785"/>
          </a:xfrm>
          <a:prstGeom prst="rect">
            <a:avLst/>
          </a:prstGeom>
        </p:spPr>
      </p:pic>
    </p:spTree>
    <p:extLst>
      <p:ext uri="{BB962C8B-B14F-4D97-AF65-F5344CB8AC3E}">
        <p14:creationId xmlns:p14="http://schemas.microsoft.com/office/powerpoint/2010/main" val="59720436"/>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黑产“羊毛党”的产业链</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E3D81F06-46BC-4BB9-B401-184D5A75BE28}"/>
              </a:ext>
            </a:extLst>
          </p:cNvPr>
          <p:cNvSpPr txBox="1"/>
          <p:nvPr/>
        </p:nvSpPr>
        <p:spPr>
          <a:xfrm>
            <a:off x="5651604" y="2102506"/>
            <a:ext cx="5557170" cy="2951898"/>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在中端，有账号出售团伙，他们通过黑客的地下社工库找到一些用户数据，或直接从各大平台窃取用户信息，公开售卖;另外，还有短信代接平台，可以自动生成手机号码，并能接受验证码。各大软件平台的背后，是一群卡商，他们负责采集卡、养卡，提供了这条产业链的养料。养卡需要专业设备，行话称为“猫池”和“卡池”，猫池需要放在卡池中，联动操作。</a:t>
            </a:r>
          </a:p>
        </p:txBody>
      </p:sp>
      <p:pic>
        <p:nvPicPr>
          <p:cNvPr id="11" name="图片 10">
            <a:extLst>
              <a:ext uri="{FF2B5EF4-FFF2-40B4-BE49-F238E27FC236}">
                <a16:creationId xmlns:a16="http://schemas.microsoft.com/office/drawing/2014/main" id="{56F01F4C-377A-4FA5-9C65-992864F0812E}"/>
              </a:ext>
            </a:extLst>
          </p:cNvPr>
          <p:cNvPicPr>
            <a:picLocks noChangeAspect="1"/>
          </p:cNvPicPr>
          <p:nvPr/>
        </p:nvPicPr>
        <p:blipFill>
          <a:blip r:embed="rId3"/>
          <a:stretch>
            <a:fillRect/>
          </a:stretch>
        </p:blipFill>
        <p:spPr>
          <a:xfrm>
            <a:off x="592252" y="1571564"/>
            <a:ext cx="4259967" cy="4775835"/>
          </a:xfrm>
          <a:prstGeom prst="rect">
            <a:avLst/>
          </a:prstGeom>
        </p:spPr>
      </p:pic>
    </p:spTree>
    <p:extLst>
      <p:ext uri="{BB962C8B-B14F-4D97-AF65-F5344CB8AC3E}">
        <p14:creationId xmlns:p14="http://schemas.microsoft.com/office/powerpoint/2010/main" val="3542007474"/>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黑产“羊毛党”的产业链</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2" name="文本框 11">
            <a:extLst>
              <a:ext uri="{FF2B5EF4-FFF2-40B4-BE49-F238E27FC236}">
                <a16:creationId xmlns:a16="http://schemas.microsoft.com/office/drawing/2014/main" id="{66918AED-9AE1-4D07-BC90-52C355E43C1D}"/>
              </a:ext>
            </a:extLst>
          </p:cNvPr>
          <p:cNvSpPr txBox="1"/>
          <p:nvPr/>
        </p:nvSpPr>
        <p:spPr>
          <a:xfrm>
            <a:off x="1193432" y="1601963"/>
            <a:ext cx="9543394" cy="1338828"/>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后端是职业刷手进行具体操作。他们常见的操作模式是，三五人组成一个工作室，批量注册。一个毫无安全防备的网贷平台，面对这样的高级刷客，几乎无还手之力，他们每日收入可达到几万，甚至几十万。除了冒一定的风险，这简直就是一个一本万利、坐地收钱的生意。</a:t>
            </a:r>
          </a:p>
        </p:txBody>
      </p:sp>
      <p:pic>
        <p:nvPicPr>
          <p:cNvPr id="13" name="图片 12">
            <a:extLst>
              <a:ext uri="{FF2B5EF4-FFF2-40B4-BE49-F238E27FC236}">
                <a16:creationId xmlns:a16="http://schemas.microsoft.com/office/drawing/2014/main" id="{5818144A-7224-494A-B57C-A29BF159E418}"/>
              </a:ext>
            </a:extLst>
          </p:cNvPr>
          <p:cNvPicPr>
            <a:picLocks noChangeAspect="1"/>
          </p:cNvPicPr>
          <p:nvPr/>
        </p:nvPicPr>
        <p:blipFill>
          <a:blip r:embed="rId3"/>
          <a:stretch>
            <a:fillRect/>
          </a:stretch>
        </p:blipFill>
        <p:spPr>
          <a:xfrm>
            <a:off x="3043822" y="3508048"/>
            <a:ext cx="5537835" cy="2748915"/>
          </a:xfrm>
          <a:prstGeom prst="rect">
            <a:avLst/>
          </a:prstGeom>
        </p:spPr>
      </p:pic>
    </p:spTree>
    <p:extLst>
      <p:ext uri="{BB962C8B-B14F-4D97-AF65-F5344CB8AC3E}">
        <p14:creationId xmlns:p14="http://schemas.microsoft.com/office/powerpoint/2010/main" val="3644848345"/>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黑产“羊毛党”的产业链</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A01F4078-ACC3-446D-989B-6FD9323BA2F5}"/>
              </a:ext>
            </a:extLst>
          </p:cNvPr>
          <p:cNvSpPr txBox="1"/>
          <p:nvPr/>
        </p:nvSpPr>
        <p:spPr>
          <a:xfrm>
            <a:off x="826377" y="4443807"/>
            <a:ext cx="10663515" cy="1938992"/>
          </a:xfrm>
          <a:prstGeom prst="rect">
            <a:avLst/>
          </a:prstGeom>
          <a:noFill/>
        </p:spPr>
        <p:txBody>
          <a:bodyPr wrap="square" rtlCol="0">
            <a:spAutoFit/>
          </a:bodyPr>
          <a:lstStyle/>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卡商程</a:t>
            </a:r>
            <a:r>
              <a:rPr lang="en-US" altLang="zh-CN" sz="1600" dirty="0">
                <a:solidFill>
                  <a:schemeClr val="bg1"/>
                </a:solidFill>
                <a:latin typeface="微软雅黑" panose="020B0503020204020204" pitchFamily="34" charset="-122"/>
                <a:ea typeface="微软雅黑" panose="020B0503020204020204" pitchFamily="34" charset="-122"/>
              </a:rPr>
              <a:t>XX</a:t>
            </a:r>
            <a:r>
              <a:rPr lang="zh-CN" altLang="en-US" sz="1600" dirty="0">
                <a:solidFill>
                  <a:schemeClr val="bg1"/>
                </a:solidFill>
                <a:latin typeface="微软雅黑" panose="020B0503020204020204" pitchFamily="34" charset="-122"/>
                <a:ea typeface="微软雅黑" panose="020B0503020204020204" pitchFamily="34" charset="-122"/>
              </a:rPr>
              <a:t>，养了2万张卡。租了一个小平房，将卡池装上后，连接电脑，装上相应的软件，就可以利用手机卡批量注册。在这个20多平米的隐秘小房间中，卡池轰轰运转。每天晚上他将卡一张张取下来，更换新卡——这就是他的日常，小心翼翼养卡，就像浇灌自己的摇钱树，毫不马虎。</a:t>
            </a:r>
          </a:p>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2万张卡，前期投入总金额，大概为40多万。而这些卡，每个月都能为他滚动近30万的收入；遇到旺季，每个月能收入近百万。像程</a:t>
            </a:r>
            <a:r>
              <a:rPr lang="en-US" altLang="zh-CN" sz="1600" dirty="0">
                <a:solidFill>
                  <a:schemeClr val="bg1"/>
                </a:solidFill>
                <a:latin typeface="微软雅黑" panose="020B0503020204020204" pitchFamily="34" charset="-122"/>
                <a:ea typeface="微软雅黑" panose="020B0503020204020204" pitchFamily="34" charset="-122"/>
              </a:rPr>
              <a:t>XX</a:t>
            </a:r>
            <a:r>
              <a:rPr lang="zh-CN" altLang="en-US" sz="1600" dirty="0">
                <a:solidFill>
                  <a:schemeClr val="bg1"/>
                </a:solidFill>
                <a:latin typeface="微软雅黑" panose="020B0503020204020204" pitchFamily="34" charset="-122"/>
                <a:ea typeface="微软雅黑" panose="020B0503020204020204" pitchFamily="34" charset="-122"/>
              </a:rPr>
              <a:t>这样的卡商，在业内只能算小规模，还有一些大卡商，手里养着几十万张卡，“每日滚金几十万”。</a:t>
            </a:r>
          </a:p>
        </p:txBody>
      </p:sp>
      <p:pic>
        <p:nvPicPr>
          <p:cNvPr id="11" name="图片 10">
            <a:extLst>
              <a:ext uri="{FF2B5EF4-FFF2-40B4-BE49-F238E27FC236}">
                <a16:creationId xmlns:a16="http://schemas.microsoft.com/office/drawing/2014/main" id="{0B14CB1D-B2E1-477C-A88A-9DE3A632C8A5}"/>
              </a:ext>
            </a:extLst>
          </p:cNvPr>
          <p:cNvPicPr>
            <a:picLocks noChangeAspect="1"/>
          </p:cNvPicPr>
          <p:nvPr/>
        </p:nvPicPr>
        <p:blipFill>
          <a:blip r:embed="rId3"/>
          <a:stretch>
            <a:fillRect/>
          </a:stretch>
        </p:blipFill>
        <p:spPr>
          <a:xfrm>
            <a:off x="2474584" y="1435407"/>
            <a:ext cx="6891020" cy="2750820"/>
          </a:xfrm>
          <a:prstGeom prst="rect">
            <a:avLst/>
          </a:prstGeom>
        </p:spPr>
      </p:pic>
    </p:spTree>
    <p:extLst>
      <p:ext uri="{BB962C8B-B14F-4D97-AF65-F5344CB8AC3E}">
        <p14:creationId xmlns:p14="http://schemas.microsoft.com/office/powerpoint/2010/main" val="3264981059"/>
      </p:ext>
    </p:extLst>
  </p:cSld>
  <p:clrMapOvr>
    <a:masterClrMapping/>
  </p:clrMapOvr>
  <p:transition spd="slow">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互联网渠道营销活动</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13" name="图片 1" descr="D:\工作\知识库\知识库\银监会申报\流程图及排版文档\威胁分析流程图.jpg">
            <a:extLst>
              <a:ext uri="{FF2B5EF4-FFF2-40B4-BE49-F238E27FC236}">
                <a16:creationId xmlns:a16="http://schemas.microsoft.com/office/drawing/2014/main" id="{768E6CFB-35BD-4A15-A181-07A30327D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00883" y="2182700"/>
            <a:ext cx="8438515" cy="1815465"/>
          </a:xfrm>
          <a:prstGeom prst="rect">
            <a:avLst/>
          </a:prstGeom>
          <a:noFill/>
          <a:ln>
            <a:noFill/>
          </a:ln>
        </p:spPr>
      </p:pic>
      <p:sp>
        <p:nvSpPr>
          <p:cNvPr id="4" name="矩形 3">
            <a:extLst>
              <a:ext uri="{FF2B5EF4-FFF2-40B4-BE49-F238E27FC236}">
                <a16:creationId xmlns:a16="http://schemas.microsoft.com/office/drawing/2014/main" id="{7C9C0B85-F8F7-4CC6-897D-F7FE25CB006F}"/>
              </a:ext>
            </a:extLst>
          </p:cNvPr>
          <p:cNvSpPr/>
          <p:nvPr/>
        </p:nvSpPr>
        <p:spPr>
          <a:xfrm>
            <a:off x="1733621" y="1250184"/>
            <a:ext cx="8505777" cy="507831"/>
          </a:xfrm>
          <a:prstGeom prst="rect">
            <a:avLst/>
          </a:prstGeom>
        </p:spPr>
        <p:txBody>
          <a:bodyPr wrap="square">
            <a:spAutoFit/>
          </a:bodyPr>
          <a:lstStyle/>
          <a:p>
            <a:pP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互联网营销活动虽然变化万千，但仔细分析，还是能总结其规律</a:t>
            </a:r>
            <a:r>
              <a:rPr lang="en-US" altLang="zh-CN" sz="2000" dirty="0">
                <a:solidFill>
                  <a:schemeClr val="bg1"/>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B6728C3B-6348-4C8F-9A63-3AFC132C8319}"/>
              </a:ext>
            </a:extLst>
          </p:cNvPr>
          <p:cNvSpPr/>
          <p:nvPr/>
        </p:nvSpPr>
        <p:spPr>
          <a:xfrm>
            <a:off x="1733621" y="4223177"/>
            <a:ext cx="8969572" cy="1938992"/>
          </a:xfrm>
          <a:prstGeom prst="rect">
            <a:avLst/>
          </a:prstGeom>
        </p:spPr>
        <p:txBody>
          <a:bodyPr wrap="square">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金融机构</a:t>
            </a:r>
            <a:r>
              <a:rPr lang="en-US" altLang="zh-CN" sz="2000" dirty="0" err="1">
                <a:solidFill>
                  <a:schemeClr val="bg1"/>
                </a:solidFill>
                <a:latin typeface="微软雅黑" panose="020B0503020204020204" pitchFamily="34" charset="-122"/>
                <a:ea typeface="微软雅黑" panose="020B0503020204020204" pitchFamily="34" charset="-122"/>
              </a:rPr>
              <a:t>为了增加会员的参与度推出会员打卡送积分的活动，客户通过“参加活动</a:t>
            </a:r>
            <a:r>
              <a:rPr lang="en-US" altLang="zh-CN" sz="2000" dirty="0">
                <a:solidFill>
                  <a:schemeClr val="bg1"/>
                </a:solidFill>
                <a:latin typeface="微软雅黑" panose="020B0503020204020204" pitchFamily="34" charset="-122"/>
                <a:ea typeface="微软雅黑" panose="020B0503020204020204" pitchFamily="34" charset="-122"/>
              </a:rPr>
              <a:t>”——“会员打卡”，获取积分，等积分达到一定条件后，比如1000分以上，就可以用积分兑换“价值兑换券”——“</a:t>
            </a:r>
            <a:r>
              <a:rPr lang="en-US" altLang="zh-CN" sz="2000" dirty="0" err="1">
                <a:solidFill>
                  <a:schemeClr val="bg1"/>
                </a:solidFill>
                <a:latin typeface="微软雅黑" panose="020B0503020204020204" pitchFamily="34" charset="-122"/>
                <a:ea typeface="微软雅黑" panose="020B0503020204020204" pitchFamily="34" charset="-122"/>
              </a:rPr>
              <a:t>手机充值券</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将手机充值券消费实现手机充值，最终完成整个营销活动</a:t>
            </a:r>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9762500"/>
      </p:ext>
    </p:extLst>
  </p:cSld>
  <p:clrMapOvr>
    <a:masterClrMapping/>
  </p:clrMapOvr>
  <p:transition spd="slow">
    <p:comb/>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rPr>
                <a:t>互联网渠道营销威胁分析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12" name="图片 2" descr="D:\工作\知识库\知识库\银监会申报\流程图及排版文档\威胁分析流程图1.jpg">
            <a:extLst>
              <a:ext uri="{FF2B5EF4-FFF2-40B4-BE49-F238E27FC236}">
                <a16:creationId xmlns:a16="http://schemas.microsoft.com/office/drawing/2014/main" id="{70345BF3-47DF-46AF-9F07-A9AB7E4CF7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332661" y="1571564"/>
            <a:ext cx="9005958" cy="4615710"/>
          </a:xfrm>
          <a:prstGeom prst="rect">
            <a:avLst/>
          </a:prstGeom>
          <a:noFill/>
          <a:ln>
            <a:noFill/>
          </a:ln>
        </p:spPr>
      </p:pic>
    </p:spTree>
    <p:extLst>
      <p:ext uri="{BB962C8B-B14F-4D97-AF65-F5344CB8AC3E}">
        <p14:creationId xmlns:p14="http://schemas.microsoft.com/office/powerpoint/2010/main" val="2116501706"/>
      </p:ext>
    </p:extLst>
  </p:cSld>
  <p:clrMapOvr>
    <a:masterClrMapping/>
  </p:clrMapOvr>
  <p:transition spd="slow">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rPr>
                <a:t>互联网渠道营销威胁分析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9" name="文本框 8">
            <a:extLst>
              <a:ext uri="{FF2B5EF4-FFF2-40B4-BE49-F238E27FC236}">
                <a16:creationId xmlns:a16="http://schemas.microsoft.com/office/drawing/2014/main" id="{EBA4736B-68A6-4171-BA18-A43A75322524}"/>
              </a:ext>
            </a:extLst>
          </p:cNvPr>
          <p:cNvSpPr txBox="1"/>
          <p:nvPr/>
        </p:nvSpPr>
        <p:spPr>
          <a:xfrm>
            <a:off x="1668781" y="4236219"/>
            <a:ext cx="9009052"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在用户参加活动环节中，黑色产业链的后端可以编写程序进行机器程序来实现自动化活动，增加羊毛党攻击的效率，如实现程序每天自动打卡换取打卡积分；也存在仿冒他人身份等攻击方式。</a:t>
            </a:r>
          </a:p>
          <a:p>
            <a:pPr marL="285750" indent="-285750">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可用黑客攻击手段直接篡改会员所拥有的积分值来实现获利。</a:t>
            </a:r>
          </a:p>
          <a:p>
            <a:pPr marL="285750" indent="-285750">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可用黑客攻击手段直接篡改会员所拥有的价值券数量来实现获利。</a:t>
            </a:r>
          </a:p>
        </p:txBody>
      </p:sp>
      <p:pic>
        <p:nvPicPr>
          <p:cNvPr id="10" name="图片 9">
            <a:extLst>
              <a:ext uri="{FF2B5EF4-FFF2-40B4-BE49-F238E27FC236}">
                <a16:creationId xmlns:a16="http://schemas.microsoft.com/office/drawing/2014/main" id="{4C70D4DC-EE5A-4EDF-8779-219C364D92B0}"/>
              </a:ext>
            </a:extLst>
          </p:cNvPr>
          <p:cNvPicPr>
            <a:picLocks noChangeAspect="1"/>
          </p:cNvPicPr>
          <p:nvPr/>
        </p:nvPicPr>
        <p:blipFill>
          <a:blip r:embed="rId3"/>
          <a:stretch>
            <a:fillRect/>
          </a:stretch>
        </p:blipFill>
        <p:spPr>
          <a:xfrm>
            <a:off x="1668781" y="2138045"/>
            <a:ext cx="8853805" cy="1692910"/>
          </a:xfrm>
          <a:prstGeom prst="rect">
            <a:avLst/>
          </a:prstGeom>
        </p:spPr>
      </p:pic>
    </p:spTree>
    <p:extLst>
      <p:ext uri="{BB962C8B-B14F-4D97-AF65-F5344CB8AC3E}">
        <p14:creationId xmlns:p14="http://schemas.microsoft.com/office/powerpoint/2010/main" val="245502541"/>
      </p:ext>
    </p:extLst>
  </p:cSld>
  <p:clrMapOvr>
    <a:masterClrMapping/>
  </p:clrMapOvr>
  <p:transition spd="slow">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rPr>
                <a:t>互联网渠道营销威胁分析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1" name="文本框 10">
            <a:extLst>
              <a:ext uri="{FF2B5EF4-FFF2-40B4-BE49-F238E27FC236}">
                <a16:creationId xmlns:a16="http://schemas.microsoft.com/office/drawing/2014/main" id="{5E2C0075-5FAD-453C-BA77-A2BE9C1A9F9D}"/>
              </a:ext>
            </a:extLst>
          </p:cNvPr>
          <p:cNvSpPr txBox="1"/>
          <p:nvPr/>
        </p:nvSpPr>
        <p:spPr>
          <a:xfrm>
            <a:off x="1767254" y="4345670"/>
            <a:ext cx="8534955" cy="1895519"/>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在获取积分环节，黑色产业链主要通过对信息系统模块之间的通讯展开攻击，分析通讯协议，对通讯内容进行篡改或重放，实现多样攻击。包括：</a:t>
            </a:r>
          </a:p>
          <a:p>
            <a:pPr marL="285750" indent="-285750">
              <a:lnSpc>
                <a:spcPct val="15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重放攻击，如将打卡一天的信息包重放100次，获得100倍的奖励积分；</a:t>
            </a:r>
          </a:p>
          <a:p>
            <a:pPr marL="285750" indent="-285750">
              <a:lnSpc>
                <a:spcPct val="15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篡改当次获取的积分，如本来打开一次获20分，篡改通讯包，实现获益200分；</a:t>
            </a:r>
          </a:p>
          <a:p>
            <a:pPr marL="285750" indent="-285750">
              <a:lnSpc>
                <a:spcPct val="15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篡改获益人，如将所有人打卡的积分都记在某个用户名下。</a:t>
            </a:r>
          </a:p>
        </p:txBody>
      </p:sp>
      <p:pic>
        <p:nvPicPr>
          <p:cNvPr id="12" name="图片 11">
            <a:extLst>
              <a:ext uri="{FF2B5EF4-FFF2-40B4-BE49-F238E27FC236}">
                <a16:creationId xmlns:a16="http://schemas.microsoft.com/office/drawing/2014/main" id="{BB3E3727-F2FE-4234-979B-0F54984B6E02}"/>
              </a:ext>
            </a:extLst>
          </p:cNvPr>
          <p:cNvPicPr>
            <a:picLocks noChangeAspect="1"/>
          </p:cNvPicPr>
          <p:nvPr/>
        </p:nvPicPr>
        <p:blipFill>
          <a:blip r:embed="rId3"/>
          <a:stretch>
            <a:fillRect/>
          </a:stretch>
        </p:blipFill>
        <p:spPr>
          <a:xfrm>
            <a:off x="3320066" y="1413144"/>
            <a:ext cx="4934585" cy="2853055"/>
          </a:xfrm>
          <a:prstGeom prst="rect">
            <a:avLst/>
          </a:prstGeom>
        </p:spPr>
      </p:pic>
    </p:spTree>
    <p:extLst>
      <p:ext uri="{BB962C8B-B14F-4D97-AF65-F5344CB8AC3E}">
        <p14:creationId xmlns:p14="http://schemas.microsoft.com/office/powerpoint/2010/main" val="2361314835"/>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rPr>
                <a:t>互联网渠道营销威胁分析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36437425-AA72-40BE-AD41-8F50ED3DA9E9}"/>
              </a:ext>
            </a:extLst>
          </p:cNvPr>
          <p:cNvSpPr txBox="1"/>
          <p:nvPr/>
        </p:nvSpPr>
        <p:spPr>
          <a:xfrm>
            <a:off x="1312850" y="4323225"/>
            <a:ext cx="10072903" cy="2012859"/>
          </a:xfrm>
          <a:prstGeom prst="rect">
            <a:avLst/>
          </a:prstGeom>
          <a:noFill/>
        </p:spPr>
        <p:txBody>
          <a:bodyPr wrap="square" rtlCol="0">
            <a:spAutoFit/>
          </a:bodyPr>
          <a:lstStyle/>
          <a:p>
            <a:pPr>
              <a:lnSpc>
                <a:spcPct val="130000"/>
              </a:lnSpc>
            </a:pPr>
            <a:r>
              <a:rPr lang="zh-CN" altLang="en-US" sz="1600" dirty="0">
                <a:solidFill>
                  <a:schemeClr val="bg1"/>
                </a:solidFill>
                <a:latin typeface="+mn-ea"/>
              </a:rPr>
              <a:t>在积分兑换环节的攻击也是针对信息系统模块之间的通讯，分析通讯协议，对通讯内容进行篡改或重放，实现多样攻击。</a:t>
            </a:r>
          </a:p>
          <a:p>
            <a:pPr marL="285750" indent="-285750">
              <a:lnSpc>
                <a:spcPct val="130000"/>
              </a:lnSpc>
              <a:buFont typeface="Wingdings" panose="05000000000000000000" charset="0"/>
              <a:buChar char=""/>
            </a:pPr>
            <a:r>
              <a:rPr lang="zh-CN" altLang="en-US" sz="1600" dirty="0">
                <a:solidFill>
                  <a:schemeClr val="bg1"/>
                </a:solidFill>
                <a:latin typeface="+mn-ea"/>
              </a:rPr>
              <a:t>篡改获取兑换券的数量，如800积分兑换一张购物券，将兑换的信息包篡改，实现800积分兑换十张购物券。</a:t>
            </a:r>
          </a:p>
          <a:p>
            <a:pPr marL="285750" indent="-285750">
              <a:lnSpc>
                <a:spcPct val="130000"/>
              </a:lnSpc>
              <a:buFont typeface="Wingdings" panose="05000000000000000000" charset="0"/>
              <a:buChar char=""/>
            </a:pPr>
            <a:r>
              <a:rPr lang="zh-CN" altLang="en-US" sz="1600" dirty="0">
                <a:solidFill>
                  <a:schemeClr val="bg1"/>
                </a:solidFill>
                <a:latin typeface="+mn-ea"/>
              </a:rPr>
              <a:t>重放攻击，如800积分兑换一张购物券，将兑换的信息包重放100次，获得100张购物券；</a:t>
            </a:r>
          </a:p>
          <a:p>
            <a:pPr marL="285750" indent="-285750">
              <a:lnSpc>
                <a:spcPct val="130000"/>
              </a:lnSpc>
              <a:buFont typeface="Wingdings" panose="05000000000000000000" charset="0"/>
              <a:buChar char=""/>
            </a:pPr>
            <a:r>
              <a:rPr lang="zh-CN" altLang="en-US" sz="1600" dirty="0">
                <a:solidFill>
                  <a:schemeClr val="bg1"/>
                </a:solidFill>
                <a:latin typeface="+mn-ea"/>
              </a:rPr>
              <a:t>并发攻击，如同时发送多个兑换请求，实现多个兑换但只扣减一份积分；</a:t>
            </a:r>
          </a:p>
          <a:p>
            <a:pPr marL="285750" indent="-285750">
              <a:lnSpc>
                <a:spcPct val="130000"/>
              </a:lnSpc>
              <a:buFont typeface="Wingdings" panose="05000000000000000000" charset="0"/>
              <a:buChar char=""/>
            </a:pPr>
            <a:r>
              <a:rPr lang="zh-CN" altLang="en-US" sz="1600" dirty="0">
                <a:solidFill>
                  <a:schemeClr val="bg1"/>
                </a:solidFill>
                <a:latin typeface="+mn-ea"/>
              </a:rPr>
              <a:t>篡改需要的积分，如800积分兑换一张购物券，将兑换的信息包篡改，实现80积分兑换一张购物券。</a:t>
            </a:r>
          </a:p>
        </p:txBody>
      </p:sp>
      <p:pic>
        <p:nvPicPr>
          <p:cNvPr id="13" name="图片 12">
            <a:extLst>
              <a:ext uri="{FF2B5EF4-FFF2-40B4-BE49-F238E27FC236}">
                <a16:creationId xmlns:a16="http://schemas.microsoft.com/office/drawing/2014/main" id="{36F77D75-D430-4BB7-A2CF-3FB5EFDC9D0A}"/>
              </a:ext>
            </a:extLst>
          </p:cNvPr>
          <p:cNvPicPr>
            <a:picLocks noChangeAspect="1"/>
          </p:cNvPicPr>
          <p:nvPr/>
        </p:nvPicPr>
        <p:blipFill>
          <a:blip r:embed="rId3"/>
          <a:stretch>
            <a:fillRect/>
          </a:stretch>
        </p:blipFill>
        <p:spPr>
          <a:xfrm>
            <a:off x="4110672" y="1332190"/>
            <a:ext cx="3970655" cy="2710815"/>
          </a:xfrm>
          <a:prstGeom prst="rect">
            <a:avLst/>
          </a:prstGeom>
        </p:spPr>
      </p:pic>
    </p:spTree>
    <p:extLst>
      <p:ext uri="{BB962C8B-B14F-4D97-AF65-F5344CB8AC3E}">
        <p14:creationId xmlns:p14="http://schemas.microsoft.com/office/powerpoint/2010/main" val="3571870006"/>
      </p:ext>
    </p:extLst>
  </p:cSld>
  <p:clrMapOvr>
    <a:masterClrMapping/>
  </p:clrMapOvr>
  <p:transition spd="slow">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rPr>
                <a:t>互联网渠道营销威胁分析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1" name="文本框 10">
            <a:extLst>
              <a:ext uri="{FF2B5EF4-FFF2-40B4-BE49-F238E27FC236}">
                <a16:creationId xmlns:a16="http://schemas.microsoft.com/office/drawing/2014/main" id="{E76E86A7-5862-4E64-BD2E-12DD5216828C}"/>
              </a:ext>
            </a:extLst>
          </p:cNvPr>
          <p:cNvSpPr txBox="1"/>
          <p:nvPr/>
        </p:nvSpPr>
        <p:spPr>
          <a:xfrm>
            <a:off x="6263426" y="2010889"/>
            <a:ext cx="5284562" cy="3613297"/>
          </a:xfrm>
          <a:prstGeom prst="rect">
            <a:avLst/>
          </a:prstGeom>
          <a:noFill/>
        </p:spPr>
        <p:txBody>
          <a:bodyPr wrap="square"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消费/体现提现环节的攻击也是针对信息系统模块之间的通讯，分析通讯协议，对通讯内容进行篡改或重放，实现多样攻击。</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篡改实物/现金兑换的数量；</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篡改需要的兑换券；</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篡改获益人；如通过修改手机号码等方式，实现手机充值的转移。</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非预期提现；如突破体现提现限制，把不允许体现提现的钱给提现了。</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重放攻击；</a:t>
            </a:r>
          </a:p>
          <a:p>
            <a:pPr marL="285750" indent="-285750">
              <a:lnSpc>
                <a:spcPct val="130000"/>
              </a:lnSpc>
              <a:buFont typeface="Wingdings" panose="05000000000000000000" charset="0"/>
              <a:buChar char=""/>
            </a:pPr>
            <a:r>
              <a:rPr lang="zh-CN" altLang="en-US" sz="1600" dirty="0">
                <a:solidFill>
                  <a:schemeClr val="bg1"/>
                </a:solidFill>
                <a:latin typeface="微软雅黑" panose="020B0503020204020204" pitchFamily="34" charset="-122"/>
                <a:ea typeface="微软雅黑" panose="020B0503020204020204" pitchFamily="34" charset="-122"/>
              </a:rPr>
              <a:t>并发攻击。</a:t>
            </a:r>
          </a:p>
        </p:txBody>
      </p:sp>
      <p:pic>
        <p:nvPicPr>
          <p:cNvPr id="12" name="图片 11">
            <a:extLst>
              <a:ext uri="{FF2B5EF4-FFF2-40B4-BE49-F238E27FC236}">
                <a16:creationId xmlns:a16="http://schemas.microsoft.com/office/drawing/2014/main" id="{FEAE02B9-8B60-4E01-A51B-38D5E641753B}"/>
              </a:ext>
            </a:extLst>
          </p:cNvPr>
          <p:cNvPicPr>
            <a:picLocks noChangeAspect="1"/>
          </p:cNvPicPr>
          <p:nvPr/>
        </p:nvPicPr>
        <p:blipFill>
          <a:blip r:embed="rId3"/>
          <a:stretch>
            <a:fillRect/>
          </a:stretch>
        </p:blipFill>
        <p:spPr>
          <a:xfrm>
            <a:off x="637867" y="2485943"/>
            <a:ext cx="4884420" cy="2663190"/>
          </a:xfrm>
          <a:prstGeom prst="rect">
            <a:avLst/>
          </a:prstGeom>
        </p:spPr>
      </p:pic>
    </p:spTree>
    <p:extLst>
      <p:ext uri="{BB962C8B-B14F-4D97-AF65-F5344CB8AC3E}">
        <p14:creationId xmlns:p14="http://schemas.microsoft.com/office/powerpoint/2010/main" val="442556732"/>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p:nvPr/>
        </p:nvSpPr>
        <p:spPr>
          <a:xfrm>
            <a:off x="3576001" y="909001"/>
            <a:ext cx="5040000" cy="5040000"/>
          </a:xfrm>
          <a:prstGeom prst="donut">
            <a:avLst>
              <a:gd name="adj" fmla="val 360"/>
            </a:avLst>
          </a:prstGeom>
          <a:solidFill>
            <a:srgbClr val="25CEBB"/>
          </a:solidFill>
          <a:ln>
            <a:noFill/>
          </a:ln>
          <a:effectLst>
            <a:glow rad="127000">
              <a:schemeClr val="accent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空心弧 4"/>
          <p:cNvSpPr/>
          <p:nvPr/>
        </p:nvSpPr>
        <p:spPr>
          <a:xfrm rot="16200000">
            <a:off x="3562351" y="909001"/>
            <a:ext cx="5040000" cy="5040000"/>
          </a:xfrm>
          <a:prstGeom prst="blockArc">
            <a:avLst>
              <a:gd name="adj1" fmla="val 7378497"/>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8072439" y="4633914"/>
            <a:ext cx="238125" cy="238125"/>
          </a:xfrm>
          <a:prstGeom prst="ellipse">
            <a:avLst/>
          </a:prstGeom>
          <a:solidFill>
            <a:srgbClr val="25CEBB"/>
          </a:solidFill>
          <a:ln>
            <a:noFill/>
          </a:ln>
          <a:effectLst>
            <a:glow rad="127000">
              <a:srgbClr val="00B0F0">
                <a:alpha val="1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326400" y="2017135"/>
            <a:ext cx="1539204" cy="1862048"/>
          </a:xfrm>
          <a:prstGeom prst="rect">
            <a:avLst/>
          </a:prstGeom>
          <a:noFill/>
        </p:spPr>
        <p:txBody>
          <a:bodyPr wrap="none">
            <a:spAutoFit/>
          </a:bodyPr>
          <a:lstStyle/>
          <a:p>
            <a:pPr algn="ctr"/>
            <a:r>
              <a:rPr lang="en-US" altLang="zh-CN" sz="11500" dirty="0">
                <a:solidFill>
                  <a:srgbClr val="25CEBB"/>
                </a:solidFill>
                <a:cs typeface="+mn-ea"/>
                <a:sym typeface="+mn-lt"/>
              </a:rPr>
              <a:t>01</a:t>
            </a:r>
            <a:endParaRPr lang="zh-CN" altLang="en-US" sz="11500" dirty="0">
              <a:solidFill>
                <a:srgbClr val="25CEBB"/>
              </a:solidFill>
              <a:cs typeface="+mn-ea"/>
              <a:sym typeface="+mn-lt"/>
            </a:endParaRPr>
          </a:p>
        </p:txBody>
      </p:sp>
      <p:sp>
        <p:nvSpPr>
          <p:cNvPr id="10" name="矩形 9"/>
          <p:cNvSpPr/>
          <p:nvPr/>
        </p:nvSpPr>
        <p:spPr>
          <a:xfrm>
            <a:off x="4048126" y="3715221"/>
            <a:ext cx="4095750" cy="923330"/>
          </a:xfrm>
          <a:prstGeom prst="rect">
            <a:avLst/>
          </a:prstGeom>
          <a:noFill/>
        </p:spPr>
        <p:txBody>
          <a:bodyPr wrap="square">
            <a:spAutoFit/>
          </a:bodyPr>
          <a:lstStyle/>
          <a:p>
            <a:pPr algn="ctr"/>
            <a:r>
              <a:rPr lang="zh-CN" altLang="en-US" sz="5400" spc="600" dirty="0">
                <a:solidFill>
                  <a:srgbClr val="FFFFFF"/>
                </a:solidFill>
                <a:cs typeface="+mn-ea"/>
                <a:sym typeface="+mn-lt"/>
              </a:rPr>
              <a:t>认识羊毛党</a:t>
            </a:r>
          </a:p>
        </p:txBody>
      </p:sp>
      <p:sp>
        <p:nvSpPr>
          <p:cNvPr id="2" name="同心圆 1"/>
          <p:cNvSpPr/>
          <p:nvPr/>
        </p:nvSpPr>
        <p:spPr>
          <a:xfrm>
            <a:off x="1238250" y="-1428750"/>
            <a:ext cx="9715500" cy="9715500"/>
          </a:xfrm>
          <a:prstGeom prst="donut">
            <a:avLst>
              <a:gd name="adj" fmla="val 11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77535026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6" presetClass="emph" presetSubtype="0" autoRev="1" fill="hold" grpId="1" nodeType="withEffect">
                                  <p:stCondLst>
                                    <p:cond delay="0"/>
                                  </p:stCondLst>
                                  <p:childTnLst>
                                    <p:animScale>
                                      <p:cBhvr>
                                        <p:cTn id="11" dur="250" fill="hold"/>
                                        <p:tgtEl>
                                          <p:spTgt spid="4"/>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fltVal val="0"/>
                                          </p:val>
                                        </p:tav>
                                        <p:tav tm="100000">
                                          <p:val>
                                            <p:strVal val="#ppt_w"/>
                                          </p:val>
                                        </p:tav>
                                      </p:tavLst>
                                    </p:anim>
                                    <p:anim calcmode="lin" valueType="num">
                                      <p:cBhvr>
                                        <p:cTn id="16" dur="750" fill="hold"/>
                                        <p:tgtEl>
                                          <p:spTgt spid="5"/>
                                        </p:tgtEl>
                                        <p:attrNameLst>
                                          <p:attrName>ppt_h</p:attrName>
                                        </p:attrNameLst>
                                      </p:cBhvr>
                                      <p:tavLst>
                                        <p:tav tm="0">
                                          <p:val>
                                            <p:fltVal val="0"/>
                                          </p:val>
                                        </p:tav>
                                        <p:tav tm="100000">
                                          <p:val>
                                            <p:strVal val="#ppt_h"/>
                                          </p:val>
                                        </p:tav>
                                      </p:tavLst>
                                    </p:anim>
                                    <p:anim calcmode="lin" valueType="num">
                                      <p:cBhvr>
                                        <p:cTn id="17" dur="750" fill="hold"/>
                                        <p:tgtEl>
                                          <p:spTgt spid="5"/>
                                        </p:tgtEl>
                                        <p:attrNameLst>
                                          <p:attrName>style.rotation</p:attrName>
                                        </p:attrNameLst>
                                      </p:cBhvr>
                                      <p:tavLst>
                                        <p:tav tm="0">
                                          <p:val>
                                            <p:fltVal val="360"/>
                                          </p:val>
                                        </p:tav>
                                        <p:tav tm="100000">
                                          <p:val>
                                            <p:fltVal val="0"/>
                                          </p:val>
                                        </p:tav>
                                      </p:tavLst>
                                    </p:anim>
                                    <p:animEffect transition="in" filter="fade">
                                      <p:cBhvr>
                                        <p:cTn id="18" dur="75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250"/>
                            </p:stCondLst>
                            <p:childTnLst>
                              <p:par>
                                <p:cTn id="23" presetID="23" presetClass="entr" presetSubtype="27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strVal val="2/3*#ppt_w"/>
                                          </p:val>
                                        </p:tav>
                                        <p:tav tm="100000">
                                          <p:val>
                                            <p:strVal val="#ppt_w"/>
                                          </p:val>
                                        </p:tav>
                                      </p:tavLst>
                                    </p:anim>
                                    <p:anim calcmode="lin" valueType="num">
                                      <p:cBhvr>
                                        <p:cTn id="26" dur="500" fill="hold"/>
                                        <p:tgtEl>
                                          <p:spTgt spid="9"/>
                                        </p:tgtEl>
                                        <p:attrNameLst>
                                          <p:attrName>ppt_h</p:attrName>
                                        </p:attrNameLst>
                                      </p:cBhvr>
                                      <p:tavLst>
                                        <p:tav tm="0">
                                          <p:val>
                                            <p:strVal val="2/3*#ppt_h"/>
                                          </p:val>
                                        </p:tav>
                                        <p:tav tm="100000">
                                          <p:val>
                                            <p:strVal val="#ppt_h"/>
                                          </p:val>
                                        </p:tav>
                                      </p:tavLst>
                                    </p:anim>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我们来看一个案例</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10" name="图片 9">
            <a:extLst>
              <a:ext uri="{FF2B5EF4-FFF2-40B4-BE49-F238E27FC236}">
                <a16:creationId xmlns:a16="http://schemas.microsoft.com/office/drawing/2014/main" id="{B3541CF6-C0D7-4183-98E5-926C6C64E644}"/>
              </a:ext>
            </a:extLst>
          </p:cNvPr>
          <p:cNvPicPr>
            <a:picLocks noChangeAspect="1"/>
          </p:cNvPicPr>
          <p:nvPr/>
        </p:nvPicPr>
        <p:blipFill>
          <a:blip r:embed="rId3"/>
          <a:stretch>
            <a:fillRect/>
          </a:stretch>
        </p:blipFill>
        <p:spPr>
          <a:xfrm>
            <a:off x="7512317" y="2085526"/>
            <a:ext cx="2808605" cy="1948815"/>
          </a:xfrm>
          <a:prstGeom prst="rect">
            <a:avLst/>
          </a:prstGeom>
        </p:spPr>
      </p:pic>
      <p:sp>
        <p:nvSpPr>
          <p:cNvPr id="13" name="文本框 12">
            <a:extLst>
              <a:ext uri="{FF2B5EF4-FFF2-40B4-BE49-F238E27FC236}">
                <a16:creationId xmlns:a16="http://schemas.microsoft.com/office/drawing/2014/main" id="{223DC79C-B9FC-4848-9B50-9B5A452AAD92}"/>
              </a:ext>
            </a:extLst>
          </p:cNvPr>
          <p:cNvSpPr txBox="1"/>
          <p:nvPr/>
        </p:nvSpPr>
        <p:spPr>
          <a:xfrm>
            <a:off x="1508697" y="2796788"/>
            <a:ext cx="4722191" cy="1884618"/>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您肯定关注过微信公众号。</a:t>
            </a: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某证券公众号系统推出吸引会员的活动，关注后每日签到可以赚取积分，一定量的积分可兑换手机充值卡。</a:t>
            </a:r>
          </a:p>
        </p:txBody>
      </p:sp>
      <p:pic>
        <p:nvPicPr>
          <p:cNvPr id="14" name="图片 7">
            <a:extLst>
              <a:ext uri="{FF2B5EF4-FFF2-40B4-BE49-F238E27FC236}">
                <a16:creationId xmlns:a16="http://schemas.microsoft.com/office/drawing/2014/main" id="{AC6817B2-2EF3-4DDE-B027-CD0F6AA6FCE9}"/>
              </a:ext>
            </a:extLst>
          </p:cNvPr>
          <p:cNvPicPr>
            <a:picLocks noChangeAspect="1"/>
          </p:cNvPicPr>
          <p:nvPr/>
        </p:nvPicPr>
        <p:blipFill>
          <a:blip r:embed="rId4"/>
          <a:stretch>
            <a:fillRect/>
          </a:stretch>
        </p:blipFill>
        <p:spPr>
          <a:xfrm>
            <a:off x="7512000" y="4034024"/>
            <a:ext cx="2808605" cy="1294765"/>
          </a:xfrm>
          <a:prstGeom prst="rect">
            <a:avLst/>
          </a:prstGeom>
        </p:spPr>
      </p:pic>
    </p:spTree>
    <p:extLst>
      <p:ext uri="{BB962C8B-B14F-4D97-AF65-F5344CB8AC3E}">
        <p14:creationId xmlns:p14="http://schemas.microsoft.com/office/powerpoint/2010/main" val="4196493814"/>
      </p:ext>
    </p:extLst>
  </p:cSld>
  <p:clrMapOvr>
    <a:masterClrMapping/>
  </p:clrMapOvr>
  <p:transition spd="slow">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我们来看一个案例</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1" name="文本框 10">
            <a:extLst>
              <a:ext uri="{FF2B5EF4-FFF2-40B4-BE49-F238E27FC236}">
                <a16:creationId xmlns:a16="http://schemas.microsoft.com/office/drawing/2014/main" id="{080BC8D5-BE80-47E2-B5B6-8D542943F586}"/>
              </a:ext>
            </a:extLst>
          </p:cNvPr>
          <p:cNvSpPr txBox="1"/>
          <p:nvPr/>
        </p:nvSpPr>
        <p:spPr>
          <a:xfrm>
            <a:off x="1508697" y="2832940"/>
            <a:ext cx="4331273" cy="1884618"/>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经过检测发现该系统签到处没有校验用户是否重复签到，可利用此漏洞进行刷积分，通过重放攻击短期内获得大量积分。</a:t>
            </a:r>
          </a:p>
        </p:txBody>
      </p:sp>
      <p:pic>
        <p:nvPicPr>
          <p:cNvPr id="12" name="图片 11">
            <a:extLst>
              <a:ext uri="{FF2B5EF4-FFF2-40B4-BE49-F238E27FC236}">
                <a16:creationId xmlns:a16="http://schemas.microsoft.com/office/drawing/2014/main" id="{FF91505A-C540-4D40-A89C-E7474FEE16D2}"/>
              </a:ext>
            </a:extLst>
          </p:cNvPr>
          <p:cNvPicPr>
            <a:picLocks noChangeAspect="1"/>
          </p:cNvPicPr>
          <p:nvPr/>
        </p:nvPicPr>
        <p:blipFill>
          <a:blip r:embed="rId3"/>
          <a:stretch>
            <a:fillRect/>
          </a:stretch>
        </p:blipFill>
        <p:spPr>
          <a:xfrm>
            <a:off x="6788151" y="1513205"/>
            <a:ext cx="2700655" cy="1875790"/>
          </a:xfrm>
          <a:prstGeom prst="rect">
            <a:avLst/>
          </a:prstGeom>
          <a:noFill/>
          <a:ln w="9525">
            <a:noFill/>
          </a:ln>
        </p:spPr>
      </p:pic>
      <p:pic>
        <p:nvPicPr>
          <p:cNvPr id="15" name="图片 3">
            <a:extLst>
              <a:ext uri="{FF2B5EF4-FFF2-40B4-BE49-F238E27FC236}">
                <a16:creationId xmlns:a16="http://schemas.microsoft.com/office/drawing/2014/main" id="{10DA14CA-573C-4316-AB21-27FF297EC2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788151" y="3388995"/>
            <a:ext cx="2700655" cy="2317750"/>
          </a:xfrm>
          <a:prstGeom prst="rect">
            <a:avLst/>
          </a:prstGeom>
          <a:noFill/>
          <a:ln>
            <a:noFill/>
          </a:ln>
        </p:spPr>
      </p:pic>
    </p:spTree>
    <p:extLst>
      <p:ext uri="{BB962C8B-B14F-4D97-AF65-F5344CB8AC3E}">
        <p14:creationId xmlns:p14="http://schemas.microsoft.com/office/powerpoint/2010/main" val="3473116701"/>
      </p:ext>
    </p:extLst>
  </p:cSld>
  <p:clrMapOvr>
    <a:masterClrMapping/>
  </p:clrMapOvr>
  <p:transition spd="slow">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我们来看一个案例</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3" name="文本框 12">
            <a:extLst>
              <a:ext uri="{FF2B5EF4-FFF2-40B4-BE49-F238E27FC236}">
                <a16:creationId xmlns:a16="http://schemas.microsoft.com/office/drawing/2014/main" id="{81D9B208-BC05-498B-B097-B39B612DBB5E}"/>
              </a:ext>
            </a:extLst>
          </p:cNvPr>
          <p:cNvSpPr txBox="1"/>
          <p:nvPr/>
        </p:nvSpPr>
        <p:spPr>
          <a:xfrm>
            <a:off x="1952614" y="2502430"/>
            <a:ext cx="3967480" cy="2536400"/>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接下来利用获得的大量积分去兑换奖品（充值卡），成功兑换后即可使用进行充值,充值的默认号码为绑定的号码，但是通过改包方式发现服务器端未对充值号码进行校验，可修改号码进行充值。</a:t>
            </a:r>
          </a:p>
        </p:txBody>
      </p:sp>
      <p:pic>
        <p:nvPicPr>
          <p:cNvPr id="14" name="图片 14">
            <a:extLst>
              <a:ext uri="{FF2B5EF4-FFF2-40B4-BE49-F238E27FC236}">
                <a16:creationId xmlns:a16="http://schemas.microsoft.com/office/drawing/2014/main" id="{27265C4B-991D-48C2-B304-3E63288AAB54}"/>
              </a:ext>
            </a:extLst>
          </p:cNvPr>
          <p:cNvPicPr>
            <a:picLocks noChangeAspect="1"/>
          </p:cNvPicPr>
          <p:nvPr/>
        </p:nvPicPr>
        <p:blipFill>
          <a:blip r:embed="rId3"/>
          <a:stretch>
            <a:fillRect/>
          </a:stretch>
        </p:blipFill>
        <p:spPr>
          <a:xfrm>
            <a:off x="6847206" y="1350010"/>
            <a:ext cx="3181697" cy="4841240"/>
          </a:xfrm>
          <a:prstGeom prst="rect">
            <a:avLst/>
          </a:prstGeom>
        </p:spPr>
      </p:pic>
    </p:spTree>
    <p:extLst>
      <p:ext uri="{BB962C8B-B14F-4D97-AF65-F5344CB8AC3E}">
        <p14:creationId xmlns:p14="http://schemas.microsoft.com/office/powerpoint/2010/main" val="1976427277"/>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后果分析</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6" name="组合 5">
            <a:extLst>
              <a:ext uri="{FF2B5EF4-FFF2-40B4-BE49-F238E27FC236}">
                <a16:creationId xmlns:a16="http://schemas.microsoft.com/office/drawing/2014/main" id="{15E5F6DA-4537-4C49-AE87-509D729A692D}"/>
              </a:ext>
            </a:extLst>
          </p:cNvPr>
          <p:cNvGrpSpPr/>
          <p:nvPr/>
        </p:nvGrpSpPr>
        <p:grpSpPr>
          <a:xfrm>
            <a:off x="1614079" y="2147465"/>
            <a:ext cx="9565198" cy="3624943"/>
            <a:chOff x="1614079" y="2147465"/>
            <a:chExt cx="9565198" cy="3624943"/>
          </a:xfrm>
        </p:grpSpPr>
        <p:grpSp>
          <p:nvGrpSpPr>
            <p:cNvPr id="2" name="组合 1">
              <a:extLst>
                <a:ext uri="{FF2B5EF4-FFF2-40B4-BE49-F238E27FC236}">
                  <a16:creationId xmlns:a16="http://schemas.microsoft.com/office/drawing/2014/main" id="{50C1C251-5635-4BE5-86F2-57029B5903D7}"/>
                </a:ext>
              </a:extLst>
            </p:cNvPr>
            <p:cNvGrpSpPr/>
            <p:nvPr/>
          </p:nvGrpSpPr>
          <p:grpSpPr>
            <a:xfrm>
              <a:off x="1614079" y="2184658"/>
              <a:ext cx="1771649" cy="923925"/>
              <a:chOff x="2897189" y="2125664"/>
              <a:chExt cx="1771649" cy="923925"/>
            </a:xfrm>
          </p:grpSpPr>
          <p:sp>
            <p:nvSpPr>
              <p:cNvPr id="10" name="MH_Other_1">
                <a:extLst>
                  <a:ext uri="{FF2B5EF4-FFF2-40B4-BE49-F238E27FC236}">
                    <a16:creationId xmlns:a16="http://schemas.microsoft.com/office/drawing/2014/main" id="{AF6DA347-25D5-4C88-8BF0-BED36A5DE3F7}"/>
                  </a:ext>
                </a:extLst>
              </p:cNvPr>
              <p:cNvSpPr>
                <a:spLocks noChangeArrowheads="1"/>
              </p:cNvSpPr>
              <p:nvPr>
                <p:custDataLst>
                  <p:tags r:id="rId9"/>
                </p:custDataLst>
              </p:nvPr>
            </p:nvSpPr>
            <p:spPr bwMode="auto">
              <a:xfrm>
                <a:off x="2897189" y="2125664"/>
                <a:ext cx="504825" cy="504825"/>
              </a:xfrm>
              <a:prstGeom prst="rect">
                <a:avLst/>
              </a:prstGeom>
              <a:solidFill>
                <a:srgbClr val="25B4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ea typeface="微软雅黑" panose="020B0503020204020204" pitchFamily="34" charset="-122"/>
                  </a:rPr>
                  <a:t>01</a:t>
                </a:r>
                <a:endParaRPr lang="zh-CN" altLang="en-US" sz="2400" b="1">
                  <a:solidFill>
                    <a:srgbClr val="FFFFFF"/>
                  </a:solidFill>
                  <a:ea typeface="微软雅黑" panose="020B0503020204020204" pitchFamily="34" charset="-122"/>
                </a:endParaRPr>
              </a:p>
            </p:txBody>
          </p:sp>
          <p:sp>
            <p:nvSpPr>
              <p:cNvPr id="11" name="MH_Other_2">
                <a:extLst>
                  <a:ext uri="{FF2B5EF4-FFF2-40B4-BE49-F238E27FC236}">
                    <a16:creationId xmlns:a16="http://schemas.microsoft.com/office/drawing/2014/main" id="{DC8BEA58-C7A0-441D-8323-6313B529429B}"/>
                  </a:ext>
                </a:extLst>
              </p:cNvPr>
              <p:cNvSpPr>
                <a:spLocks noChangeArrowheads="1"/>
              </p:cNvSpPr>
              <p:nvPr>
                <p:custDataLst>
                  <p:tags r:id="rId10"/>
                </p:custDataLst>
              </p:nvPr>
            </p:nvSpPr>
            <p:spPr bwMode="auto">
              <a:xfrm>
                <a:off x="3430587" y="2230438"/>
                <a:ext cx="1238251" cy="400050"/>
              </a:xfrm>
              <a:prstGeom prst="rect">
                <a:avLst/>
              </a:prstGeom>
              <a:solidFill>
                <a:srgbClr val="ACE3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12" name="MH_Other_3">
                <a:extLst>
                  <a:ext uri="{FF2B5EF4-FFF2-40B4-BE49-F238E27FC236}">
                    <a16:creationId xmlns:a16="http://schemas.microsoft.com/office/drawing/2014/main" id="{C187471B-CFD4-4844-ABB5-928C3549AB1B}"/>
                  </a:ext>
                </a:extLst>
              </p:cNvPr>
              <p:cNvSpPr>
                <a:spLocks noChangeArrowheads="1"/>
              </p:cNvSpPr>
              <p:nvPr>
                <p:custDataLst>
                  <p:tags r:id="rId11"/>
                </p:custDataLst>
              </p:nvPr>
            </p:nvSpPr>
            <p:spPr bwMode="auto">
              <a:xfrm>
                <a:off x="3011489" y="2659064"/>
                <a:ext cx="390525" cy="390525"/>
              </a:xfrm>
              <a:prstGeom prst="rect">
                <a:avLst/>
              </a:prstGeom>
              <a:solidFill>
                <a:srgbClr val="67CB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15" name="MH_Other_4">
                <a:extLst>
                  <a:ext uri="{FF2B5EF4-FFF2-40B4-BE49-F238E27FC236}">
                    <a16:creationId xmlns:a16="http://schemas.microsoft.com/office/drawing/2014/main" id="{0C3BD9A4-17A0-4252-BC33-B65E381EB5B2}"/>
                  </a:ext>
                </a:extLst>
              </p:cNvPr>
              <p:cNvSpPr>
                <a:spLocks noChangeArrowheads="1"/>
              </p:cNvSpPr>
              <p:nvPr>
                <p:custDataLst>
                  <p:tags r:id="rId12"/>
                </p:custDataLst>
              </p:nvPr>
            </p:nvSpPr>
            <p:spPr bwMode="auto">
              <a:xfrm>
                <a:off x="3430589" y="2659064"/>
                <a:ext cx="504825" cy="333375"/>
              </a:xfrm>
              <a:prstGeom prst="rect">
                <a:avLst/>
              </a:prstGeom>
              <a:solidFill>
                <a:srgbClr val="D9F2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grpSp>
        <p:grpSp>
          <p:nvGrpSpPr>
            <p:cNvPr id="4" name="组合 3">
              <a:extLst>
                <a:ext uri="{FF2B5EF4-FFF2-40B4-BE49-F238E27FC236}">
                  <a16:creationId xmlns:a16="http://schemas.microsoft.com/office/drawing/2014/main" id="{2ED07346-70E1-4F7C-BBBB-EE9CEF5B003C}"/>
                </a:ext>
              </a:extLst>
            </p:cNvPr>
            <p:cNvGrpSpPr/>
            <p:nvPr/>
          </p:nvGrpSpPr>
          <p:grpSpPr>
            <a:xfrm>
              <a:off x="4122329" y="4848483"/>
              <a:ext cx="1895013" cy="923925"/>
              <a:chOff x="5405439" y="4789489"/>
              <a:chExt cx="1895013" cy="923925"/>
            </a:xfrm>
          </p:grpSpPr>
          <p:sp>
            <p:nvSpPr>
              <p:cNvPr id="23" name="MH_Other_5">
                <a:extLst>
                  <a:ext uri="{FF2B5EF4-FFF2-40B4-BE49-F238E27FC236}">
                    <a16:creationId xmlns:a16="http://schemas.microsoft.com/office/drawing/2014/main" id="{B100696F-0386-4BAA-B88D-99F38E8D04FF}"/>
                  </a:ext>
                </a:extLst>
              </p:cNvPr>
              <p:cNvSpPr>
                <a:spLocks noChangeArrowheads="1"/>
              </p:cNvSpPr>
              <p:nvPr>
                <p:custDataLst>
                  <p:tags r:id="rId5"/>
                </p:custDataLst>
              </p:nvPr>
            </p:nvSpPr>
            <p:spPr bwMode="auto">
              <a:xfrm>
                <a:off x="5405439" y="4789489"/>
                <a:ext cx="504825" cy="504825"/>
              </a:xfrm>
              <a:prstGeom prst="rect">
                <a:avLst/>
              </a:prstGeom>
              <a:solidFill>
                <a:srgbClr val="4FB46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ea typeface="微软雅黑" panose="020B0503020204020204" pitchFamily="34" charset="-122"/>
                  </a:rPr>
                  <a:t>03</a:t>
                </a:r>
                <a:endParaRPr lang="zh-CN" altLang="en-US" sz="2400" b="1">
                  <a:solidFill>
                    <a:srgbClr val="FFFFFF"/>
                  </a:solidFill>
                  <a:ea typeface="微软雅黑" panose="020B0503020204020204" pitchFamily="34" charset="-122"/>
                </a:endParaRPr>
              </a:p>
            </p:txBody>
          </p:sp>
          <p:sp>
            <p:nvSpPr>
              <p:cNvPr id="24" name="MH_Other_6">
                <a:extLst>
                  <a:ext uri="{FF2B5EF4-FFF2-40B4-BE49-F238E27FC236}">
                    <a16:creationId xmlns:a16="http://schemas.microsoft.com/office/drawing/2014/main" id="{8AAFEA65-125F-4A55-8F7C-260203265C69}"/>
                  </a:ext>
                </a:extLst>
              </p:cNvPr>
              <p:cNvSpPr>
                <a:spLocks noChangeArrowheads="1"/>
              </p:cNvSpPr>
              <p:nvPr>
                <p:custDataLst>
                  <p:tags r:id="rId6"/>
                </p:custDataLst>
              </p:nvPr>
            </p:nvSpPr>
            <p:spPr bwMode="auto">
              <a:xfrm>
                <a:off x="5938838" y="4894263"/>
                <a:ext cx="1361614" cy="400050"/>
              </a:xfrm>
              <a:prstGeom prst="rect">
                <a:avLst/>
              </a:prstGeom>
              <a:solidFill>
                <a:srgbClr val="B6E0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25" name="MH_Other_7">
                <a:extLst>
                  <a:ext uri="{FF2B5EF4-FFF2-40B4-BE49-F238E27FC236}">
                    <a16:creationId xmlns:a16="http://schemas.microsoft.com/office/drawing/2014/main" id="{B5C31A79-D646-4A5F-99B8-24D234274FF2}"/>
                  </a:ext>
                </a:extLst>
              </p:cNvPr>
              <p:cNvSpPr>
                <a:spLocks noChangeArrowheads="1"/>
              </p:cNvSpPr>
              <p:nvPr>
                <p:custDataLst>
                  <p:tags r:id="rId7"/>
                </p:custDataLst>
              </p:nvPr>
            </p:nvSpPr>
            <p:spPr bwMode="auto">
              <a:xfrm>
                <a:off x="5519739" y="5322889"/>
                <a:ext cx="390525" cy="390525"/>
              </a:xfrm>
              <a:prstGeom prst="rect">
                <a:avLst/>
              </a:prstGeom>
              <a:solidFill>
                <a:srgbClr val="8DCF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26" name="MH_Other_8">
                <a:extLst>
                  <a:ext uri="{FF2B5EF4-FFF2-40B4-BE49-F238E27FC236}">
                    <a16:creationId xmlns:a16="http://schemas.microsoft.com/office/drawing/2014/main" id="{436BE4D2-5556-464D-B74E-DD8A8CE6A566}"/>
                  </a:ext>
                </a:extLst>
              </p:cNvPr>
              <p:cNvSpPr>
                <a:spLocks noChangeArrowheads="1"/>
              </p:cNvSpPr>
              <p:nvPr>
                <p:custDataLst>
                  <p:tags r:id="rId8"/>
                </p:custDataLst>
              </p:nvPr>
            </p:nvSpPr>
            <p:spPr bwMode="auto">
              <a:xfrm>
                <a:off x="5938839" y="5322889"/>
                <a:ext cx="504825" cy="333375"/>
              </a:xfrm>
              <a:prstGeom prst="rect">
                <a:avLst/>
              </a:prstGeom>
              <a:solidFill>
                <a:srgbClr val="E1F3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grpSp>
        <p:grpSp>
          <p:nvGrpSpPr>
            <p:cNvPr id="3" name="组合 2">
              <a:extLst>
                <a:ext uri="{FF2B5EF4-FFF2-40B4-BE49-F238E27FC236}">
                  <a16:creationId xmlns:a16="http://schemas.microsoft.com/office/drawing/2014/main" id="{D9E52322-5C6E-4A98-BB50-02E2EF017EC0}"/>
                </a:ext>
              </a:extLst>
            </p:cNvPr>
            <p:cNvGrpSpPr/>
            <p:nvPr/>
          </p:nvGrpSpPr>
          <p:grpSpPr>
            <a:xfrm>
              <a:off x="2880904" y="3516570"/>
              <a:ext cx="2279650" cy="923925"/>
              <a:chOff x="4164014" y="3457576"/>
              <a:chExt cx="2279650" cy="923925"/>
            </a:xfrm>
          </p:grpSpPr>
          <p:sp>
            <p:nvSpPr>
              <p:cNvPr id="28" name="MH_Other_9">
                <a:extLst>
                  <a:ext uri="{FF2B5EF4-FFF2-40B4-BE49-F238E27FC236}">
                    <a16:creationId xmlns:a16="http://schemas.microsoft.com/office/drawing/2014/main" id="{9D1FA86B-BD82-4129-8FBC-A5365B44E091}"/>
                  </a:ext>
                </a:extLst>
              </p:cNvPr>
              <p:cNvSpPr>
                <a:spLocks noChangeArrowheads="1"/>
              </p:cNvSpPr>
              <p:nvPr>
                <p:custDataLst>
                  <p:tags r:id="rId1"/>
                </p:custDataLst>
              </p:nvPr>
            </p:nvSpPr>
            <p:spPr bwMode="auto">
              <a:xfrm>
                <a:off x="4164014" y="3457576"/>
                <a:ext cx="504825" cy="504825"/>
              </a:xfrm>
              <a:prstGeom prst="rect">
                <a:avLst/>
              </a:prstGeom>
              <a:solidFill>
                <a:srgbClr val="02AF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ea typeface="微软雅黑" panose="020B0503020204020204" pitchFamily="34" charset="-122"/>
                  </a:rPr>
                  <a:t>02</a:t>
                </a:r>
                <a:endParaRPr lang="zh-CN" altLang="en-US" sz="2400" b="1">
                  <a:solidFill>
                    <a:srgbClr val="FFFFFF"/>
                  </a:solidFill>
                  <a:ea typeface="微软雅黑" panose="020B0503020204020204" pitchFamily="34" charset="-122"/>
                </a:endParaRPr>
              </a:p>
            </p:txBody>
          </p:sp>
          <p:sp>
            <p:nvSpPr>
              <p:cNvPr id="29" name="MH_Other_10">
                <a:extLst>
                  <a:ext uri="{FF2B5EF4-FFF2-40B4-BE49-F238E27FC236}">
                    <a16:creationId xmlns:a16="http://schemas.microsoft.com/office/drawing/2014/main" id="{BDD5EF9D-9AEF-48F0-BC82-F7F1B46D8DE7}"/>
                  </a:ext>
                </a:extLst>
              </p:cNvPr>
              <p:cNvSpPr>
                <a:spLocks noChangeArrowheads="1"/>
              </p:cNvSpPr>
              <p:nvPr>
                <p:custDataLst>
                  <p:tags r:id="rId2"/>
                </p:custDataLst>
              </p:nvPr>
            </p:nvSpPr>
            <p:spPr bwMode="auto">
              <a:xfrm>
                <a:off x="4697412" y="3562350"/>
                <a:ext cx="1746252" cy="400050"/>
              </a:xfrm>
              <a:prstGeom prst="rect">
                <a:avLst/>
              </a:prstGeom>
              <a:solidFill>
                <a:srgbClr val="8AF6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30" name="MH_Other_11">
                <a:extLst>
                  <a:ext uri="{FF2B5EF4-FFF2-40B4-BE49-F238E27FC236}">
                    <a16:creationId xmlns:a16="http://schemas.microsoft.com/office/drawing/2014/main" id="{6FA15E31-D469-4189-BEE3-18BF142F90EF}"/>
                  </a:ext>
                </a:extLst>
              </p:cNvPr>
              <p:cNvSpPr>
                <a:spLocks noChangeArrowheads="1"/>
              </p:cNvSpPr>
              <p:nvPr>
                <p:custDataLst>
                  <p:tags r:id="rId3"/>
                </p:custDataLst>
              </p:nvPr>
            </p:nvSpPr>
            <p:spPr bwMode="auto">
              <a:xfrm>
                <a:off x="4278314" y="3990976"/>
                <a:ext cx="390525" cy="390525"/>
              </a:xfrm>
              <a:prstGeom prst="rect">
                <a:avLst/>
              </a:prstGeom>
              <a:solidFill>
                <a:srgbClr val="17E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31" name="MH_Other_12">
                <a:extLst>
                  <a:ext uri="{FF2B5EF4-FFF2-40B4-BE49-F238E27FC236}">
                    <a16:creationId xmlns:a16="http://schemas.microsoft.com/office/drawing/2014/main" id="{38F3437F-6658-49F8-98A0-869DC183636F}"/>
                  </a:ext>
                </a:extLst>
              </p:cNvPr>
              <p:cNvSpPr>
                <a:spLocks noChangeArrowheads="1"/>
              </p:cNvSpPr>
              <p:nvPr>
                <p:custDataLst>
                  <p:tags r:id="rId4"/>
                </p:custDataLst>
              </p:nvPr>
            </p:nvSpPr>
            <p:spPr bwMode="auto">
              <a:xfrm>
                <a:off x="4697414" y="3990976"/>
                <a:ext cx="504825" cy="333375"/>
              </a:xfrm>
              <a:prstGeom prst="rect">
                <a:avLst/>
              </a:prstGeom>
              <a:solidFill>
                <a:srgbClr val="CD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grpSp>
        <p:sp>
          <p:nvSpPr>
            <p:cNvPr id="5" name="文本框 4">
              <a:extLst>
                <a:ext uri="{FF2B5EF4-FFF2-40B4-BE49-F238E27FC236}">
                  <a16:creationId xmlns:a16="http://schemas.microsoft.com/office/drawing/2014/main" id="{42F93C8C-1FFB-4CFF-ACCE-09639D1BF302}"/>
                </a:ext>
              </a:extLst>
            </p:cNvPr>
            <p:cNvSpPr txBox="1"/>
            <p:nvPr/>
          </p:nvSpPr>
          <p:spPr>
            <a:xfrm>
              <a:off x="2212604" y="2320150"/>
              <a:ext cx="1107996" cy="369332"/>
            </a:xfrm>
            <a:prstGeom prst="rect">
              <a:avLst/>
            </a:prstGeom>
            <a:noFill/>
          </p:spPr>
          <p:txBody>
            <a:bodyPr wrap="none" rtlCol="0">
              <a:spAutoFit/>
            </a:bodyPr>
            <a:lstStyle/>
            <a:p>
              <a:r>
                <a:rPr lang="zh-CN" altLang="en-US" dirty="0"/>
                <a:t>敌对企业</a:t>
              </a:r>
            </a:p>
          </p:txBody>
        </p:sp>
        <p:sp>
          <p:nvSpPr>
            <p:cNvPr id="33" name="文本框 32">
              <a:extLst>
                <a:ext uri="{FF2B5EF4-FFF2-40B4-BE49-F238E27FC236}">
                  <a16:creationId xmlns:a16="http://schemas.microsoft.com/office/drawing/2014/main" id="{C0BBE515-6340-4587-96A9-03486497C34F}"/>
                </a:ext>
              </a:extLst>
            </p:cNvPr>
            <p:cNvSpPr txBox="1"/>
            <p:nvPr/>
          </p:nvSpPr>
          <p:spPr>
            <a:xfrm>
              <a:off x="3560415" y="3636092"/>
              <a:ext cx="1569660" cy="369332"/>
            </a:xfrm>
            <a:prstGeom prst="rect">
              <a:avLst/>
            </a:prstGeom>
            <a:noFill/>
          </p:spPr>
          <p:txBody>
            <a:bodyPr wrap="none" rtlCol="0">
              <a:spAutoFit/>
            </a:bodyPr>
            <a:lstStyle/>
            <a:p>
              <a:r>
                <a:rPr lang="zh-CN" altLang="en-US" dirty="0"/>
                <a:t>网络犯罪人员</a:t>
              </a:r>
            </a:p>
          </p:txBody>
        </p:sp>
        <p:sp>
          <p:nvSpPr>
            <p:cNvPr id="34" name="文本框 33">
              <a:extLst>
                <a:ext uri="{FF2B5EF4-FFF2-40B4-BE49-F238E27FC236}">
                  <a16:creationId xmlns:a16="http://schemas.microsoft.com/office/drawing/2014/main" id="{18B03B07-9801-4288-9B4E-0E1E35766727}"/>
                </a:ext>
              </a:extLst>
            </p:cNvPr>
            <p:cNvSpPr txBox="1"/>
            <p:nvPr/>
          </p:nvSpPr>
          <p:spPr>
            <a:xfrm>
              <a:off x="4782537" y="4974502"/>
              <a:ext cx="1107996" cy="369332"/>
            </a:xfrm>
            <a:prstGeom prst="rect">
              <a:avLst/>
            </a:prstGeom>
            <a:noFill/>
          </p:spPr>
          <p:txBody>
            <a:bodyPr wrap="none" rtlCol="0">
              <a:spAutoFit/>
            </a:bodyPr>
            <a:lstStyle/>
            <a:p>
              <a:r>
                <a:rPr lang="zh-CN" altLang="en-US" dirty="0"/>
                <a:t>个人攻击</a:t>
              </a:r>
            </a:p>
          </p:txBody>
        </p:sp>
        <p:sp>
          <p:nvSpPr>
            <p:cNvPr id="35" name="TextBox 11">
              <a:extLst>
                <a:ext uri="{FF2B5EF4-FFF2-40B4-BE49-F238E27FC236}">
                  <a16:creationId xmlns:a16="http://schemas.microsoft.com/office/drawing/2014/main" id="{783331C5-2EB0-4B62-B663-320D8763086D}"/>
                </a:ext>
              </a:extLst>
            </p:cNvPr>
            <p:cNvSpPr txBox="1"/>
            <p:nvPr/>
          </p:nvSpPr>
          <p:spPr>
            <a:xfrm>
              <a:off x="4044903" y="2147465"/>
              <a:ext cx="5866016" cy="686342"/>
            </a:xfrm>
            <a:prstGeom prst="rect">
              <a:avLst/>
            </a:prstGeom>
            <a:noFill/>
          </p:spPr>
          <p:txBody>
            <a:bodyPr wrap="square" lIns="0" rIns="0" bIns="0" rtlCol="0">
              <a:spAutoFit/>
            </a:bodyPr>
            <a:lstStyle/>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敌对企业可将信息投放到羊毛党交流圈，利用零散的薅羊毛行为用户对企业进行攻击，将导致企业损失大量资金。</a:t>
              </a:r>
            </a:p>
          </p:txBody>
        </p:sp>
        <p:sp>
          <p:nvSpPr>
            <p:cNvPr id="36" name="TextBox 11">
              <a:extLst>
                <a:ext uri="{FF2B5EF4-FFF2-40B4-BE49-F238E27FC236}">
                  <a16:creationId xmlns:a16="http://schemas.microsoft.com/office/drawing/2014/main" id="{5D0BC978-1D37-4AD0-841A-1F620018C7A5}"/>
                </a:ext>
              </a:extLst>
            </p:cNvPr>
            <p:cNvSpPr txBox="1"/>
            <p:nvPr/>
          </p:nvSpPr>
          <p:spPr>
            <a:xfrm>
              <a:off x="5890533" y="3516570"/>
              <a:ext cx="5288744" cy="686342"/>
            </a:xfrm>
            <a:prstGeom prst="rect">
              <a:avLst/>
            </a:prstGeom>
            <a:noFill/>
          </p:spPr>
          <p:txBody>
            <a:bodyPr wrap="square" lIns="0" rIns="0" bIns="0" rtlCol="0">
              <a:spAutoFit/>
            </a:bodyPr>
            <a:lstStyle/>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从事网络黑产的非法人员如果介入到其中，可能会开发出针对性程序盗取企业资金，企业损失可能将更大。</a:t>
              </a:r>
            </a:p>
          </p:txBody>
        </p:sp>
        <p:sp>
          <p:nvSpPr>
            <p:cNvPr id="37" name="TextBox 11">
              <a:extLst>
                <a:ext uri="{FF2B5EF4-FFF2-40B4-BE49-F238E27FC236}">
                  <a16:creationId xmlns:a16="http://schemas.microsoft.com/office/drawing/2014/main" id="{3CB9A93C-0B15-4822-BF74-B851506267B5}"/>
                </a:ext>
              </a:extLst>
            </p:cNvPr>
            <p:cNvSpPr txBox="1"/>
            <p:nvPr/>
          </p:nvSpPr>
          <p:spPr>
            <a:xfrm>
              <a:off x="6516042" y="4890803"/>
              <a:ext cx="4663235" cy="686342"/>
            </a:xfrm>
            <a:prstGeom prst="rect">
              <a:avLst/>
            </a:prstGeom>
            <a:noFill/>
          </p:spPr>
          <p:txBody>
            <a:bodyPr wrap="square" lIns="0" rIns="0" bIns="0" rtlCol="0">
              <a:spAutoFit/>
            </a:bodyPr>
            <a:lstStyle/>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以个人为首的攻击，如普通用户发现有利可图切简便时，可不定时进行盗取小额的企业资金。</a:t>
              </a:r>
            </a:p>
          </p:txBody>
        </p:sp>
      </p:grpSp>
    </p:spTree>
    <p:extLst>
      <p:ext uri="{BB962C8B-B14F-4D97-AF65-F5344CB8AC3E}">
        <p14:creationId xmlns:p14="http://schemas.microsoft.com/office/powerpoint/2010/main" val="2226100118"/>
      </p:ext>
    </p:extLst>
  </p:cSld>
  <p:clrMapOvr>
    <a:masterClrMapping/>
  </p:clrMapOvr>
  <p:transition spd="slow">
    <p:comb/>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8860F75-9481-43EE-B2FE-28CFB29A9ED4}"/>
              </a:ext>
            </a:extLst>
          </p:cNvPr>
          <p:cNvGrpSpPr/>
          <p:nvPr/>
        </p:nvGrpSpPr>
        <p:grpSpPr>
          <a:xfrm>
            <a:off x="-12196" y="-1672"/>
            <a:ext cx="12226779" cy="827171"/>
            <a:chOff x="-12196" y="-1672"/>
            <a:chExt cx="12226779" cy="827171"/>
          </a:xfrm>
        </p:grpSpPr>
        <p:sp>
          <p:nvSpPr>
            <p:cNvPr id="18" name="文本框 17">
              <a:extLst>
                <a:ext uri="{FF2B5EF4-FFF2-40B4-BE49-F238E27FC236}">
                  <a16:creationId xmlns:a16="http://schemas.microsoft.com/office/drawing/2014/main" id="{C446A533-7E5F-4D17-BB30-43017B9460FD}"/>
                </a:ext>
              </a:extLst>
            </p:cNvPr>
            <p:cNvSpPr txBox="1"/>
            <p:nvPr/>
          </p:nvSpPr>
          <p:spPr>
            <a:xfrm>
              <a:off x="2076756" y="161253"/>
              <a:ext cx="768667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小结</a:t>
              </a:r>
            </a:p>
          </p:txBody>
        </p:sp>
        <p:grpSp>
          <p:nvGrpSpPr>
            <p:cNvPr id="19" name="组合 18">
              <a:extLst>
                <a:ext uri="{FF2B5EF4-FFF2-40B4-BE49-F238E27FC236}">
                  <a16:creationId xmlns:a16="http://schemas.microsoft.com/office/drawing/2014/main" id="{ECA10B0C-8B52-4D63-A790-0DB5B18B7359}"/>
                </a:ext>
              </a:extLst>
            </p:cNvPr>
            <p:cNvGrpSpPr/>
            <p:nvPr/>
          </p:nvGrpSpPr>
          <p:grpSpPr>
            <a:xfrm>
              <a:off x="-12196" y="-1672"/>
              <a:ext cx="12226779" cy="827171"/>
              <a:chOff x="-12196" y="-1672"/>
              <a:chExt cx="12226779" cy="827171"/>
            </a:xfrm>
          </p:grpSpPr>
          <p:cxnSp>
            <p:nvCxnSpPr>
              <p:cNvPr id="20" name="直接连接符 19">
                <a:extLst>
                  <a:ext uri="{FF2B5EF4-FFF2-40B4-BE49-F238E27FC236}">
                    <a16:creationId xmlns:a16="http://schemas.microsoft.com/office/drawing/2014/main" id="{433E16BB-0F7C-4D22-AC08-E1CA006827D2}"/>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矩形: 剪去单角 20">
                <a:extLst>
                  <a:ext uri="{FF2B5EF4-FFF2-40B4-BE49-F238E27FC236}">
                    <a16:creationId xmlns:a16="http://schemas.microsoft.com/office/drawing/2014/main" id="{58A641CD-F1CB-4618-9418-337CA3FBFF4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D019A02-FC7C-4282-AEDD-22B478D15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32" name="组合 31">
            <a:extLst>
              <a:ext uri="{FF2B5EF4-FFF2-40B4-BE49-F238E27FC236}">
                <a16:creationId xmlns:a16="http://schemas.microsoft.com/office/drawing/2014/main" id="{BE917B09-F2E9-417C-B2B6-749E766139B7}"/>
              </a:ext>
            </a:extLst>
          </p:cNvPr>
          <p:cNvGrpSpPr/>
          <p:nvPr/>
        </p:nvGrpSpPr>
        <p:grpSpPr>
          <a:xfrm>
            <a:off x="2681653" y="1649401"/>
            <a:ext cx="6108386" cy="4513626"/>
            <a:chOff x="3787776" y="2328863"/>
            <a:chExt cx="4941314" cy="3651250"/>
          </a:xfrm>
        </p:grpSpPr>
        <p:sp>
          <p:nvSpPr>
            <p:cNvPr id="38" name="MH_Other_1">
              <a:extLst>
                <a:ext uri="{FF2B5EF4-FFF2-40B4-BE49-F238E27FC236}">
                  <a16:creationId xmlns:a16="http://schemas.microsoft.com/office/drawing/2014/main" id="{9DF0AE85-9DA9-46ED-BE0A-1C1BCDD2D87C}"/>
                </a:ext>
              </a:extLst>
            </p:cNvPr>
            <p:cNvSpPr/>
            <p:nvPr>
              <p:custDataLst>
                <p:tags r:id="rId1"/>
              </p:custDataLst>
            </p:nvPr>
          </p:nvSpPr>
          <p:spPr>
            <a:xfrm>
              <a:off x="3787776" y="2328863"/>
              <a:ext cx="4687409" cy="2728912"/>
            </a:xfrm>
            <a:prstGeom prst="roundRect">
              <a:avLst>
                <a:gd name="adj" fmla="val 390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MH_Other_2">
              <a:extLst>
                <a:ext uri="{FF2B5EF4-FFF2-40B4-BE49-F238E27FC236}">
                  <a16:creationId xmlns:a16="http://schemas.microsoft.com/office/drawing/2014/main" id="{D3579F5B-A781-4F30-82F5-3FB1E1766E85}"/>
                </a:ext>
              </a:extLst>
            </p:cNvPr>
            <p:cNvSpPr/>
            <p:nvPr>
              <p:custDataLst>
                <p:tags r:id="rId2"/>
              </p:custDataLst>
            </p:nvPr>
          </p:nvSpPr>
          <p:spPr>
            <a:xfrm>
              <a:off x="4064001" y="2613025"/>
              <a:ext cx="4665089" cy="336708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MH_Desc_1">
              <a:extLst>
                <a:ext uri="{FF2B5EF4-FFF2-40B4-BE49-F238E27FC236}">
                  <a16:creationId xmlns:a16="http://schemas.microsoft.com/office/drawing/2014/main" id="{1C704471-9F1B-432C-9C98-F5D350A18151}"/>
                </a:ext>
              </a:extLst>
            </p:cNvPr>
            <p:cNvSpPr>
              <a:spLocks noChangeArrowheads="1"/>
            </p:cNvSpPr>
            <p:nvPr>
              <p:custDataLst>
                <p:tags r:id="rId3"/>
              </p:custDataLst>
            </p:nvPr>
          </p:nvSpPr>
          <p:spPr bwMode="auto">
            <a:xfrm>
              <a:off x="4732339" y="2974975"/>
              <a:ext cx="32797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endParaRPr lang="zh-CN" altLang="en-US" dirty="0">
                <a:solidFill>
                  <a:srgbClr val="FFFFFF"/>
                </a:solidFill>
                <a:latin typeface="方正姚体" panose="02010601030101010101" pitchFamily="2" charset="-122"/>
                <a:ea typeface="方正姚体" panose="02010601030101010101" pitchFamily="2" charset="-122"/>
              </a:endParaRPr>
            </a:p>
          </p:txBody>
        </p:sp>
        <p:sp>
          <p:nvSpPr>
            <p:cNvPr id="41" name="MH_Other_3">
              <a:extLst>
                <a:ext uri="{FF2B5EF4-FFF2-40B4-BE49-F238E27FC236}">
                  <a16:creationId xmlns:a16="http://schemas.microsoft.com/office/drawing/2014/main" id="{AA9AE97B-1C6C-4EF7-80AF-BD6EFD641C53}"/>
                </a:ext>
              </a:extLst>
            </p:cNvPr>
            <p:cNvSpPr>
              <a:spLocks/>
            </p:cNvSpPr>
            <p:nvPr>
              <p:custDataLst>
                <p:tags r:id="rId4"/>
              </p:custDataLst>
            </p:nvPr>
          </p:nvSpPr>
          <p:spPr bwMode="auto">
            <a:xfrm>
              <a:off x="4305300" y="2906519"/>
              <a:ext cx="376238" cy="285750"/>
            </a:xfrm>
            <a:custGeom>
              <a:avLst/>
              <a:gdLst>
                <a:gd name="T0" fmla="*/ 373803 w 376733"/>
                <a:gd name="T1" fmla="*/ 1221 h 285293"/>
                <a:gd name="T2" fmla="*/ 376238 w 376733"/>
                <a:gd name="T3" fmla="*/ 3663 h 285293"/>
                <a:gd name="T4" fmla="*/ 368933 w 376733"/>
                <a:gd name="T5" fmla="*/ 17096 h 285293"/>
                <a:gd name="T6" fmla="*/ 334231 w 376733"/>
                <a:gd name="T7" fmla="*/ 83649 h 285293"/>
                <a:gd name="T8" fmla="*/ 322663 w 376733"/>
                <a:gd name="T9" fmla="*/ 146538 h 285293"/>
                <a:gd name="T10" fmla="*/ 339710 w 376733"/>
                <a:gd name="T11" fmla="*/ 214923 h 285293"/>
                <a:gd name="T12" fmla="*/ 344581 w 376733"/>
                <a:gd name="T13" fmla="*/ 238735 h 285293"/>
                <a:gd name="T14" fmla="*/ 319619 w 376733"/>
                <a:gd name="T15" fmla="*/ 264380 h 285293"/>
                <a:gd name="T16" fmla="*/ 272742 w 376733"/>
                <a:gd name="T17" fmla="*/ 277201 h 285293"/>
                <a:gd name="T18" fmla="*/ 227691 w 376733"/>
                <a:gd name="T19" fmla="*/ 263769 h 285293"/>
                <a:gd name="T20" fmla="*/ 204557 w 376733"/>
                <a:gd name="T21" fmla="*/ 213091 h 285293"/>
                <a:gd name="T22" fmla="*/ 230735 w 376733"/>
                <a:gd name="T23" fmla="*/ 123336 h 285293"/>
                <a:gd name="T24" fmla="*/ 309879 w 376733"/>
                <a:gd name="T25" fmla="*/ 36024 h 285293"/>
                <a:gd name="T26" fmla="*/ 373803 w 376733"/>
                <a:gd name="T27" fmla="*/ 1221 h 285293"/>
                <a:gd name="T28" fmla="*/ 235606 w 376733"/>
                <a:gd name="T29" fmla="*/ 0 h 285293"/>
                <a:gd name="T30" fmla="*/ 242302 w 376733"/>
                <a:gd name="T31" fmla="*/ 2442 h 285293"/>
                <a:gd name="T32" fmla="*/ 232562 w 376733"/>
                <a:gd name="T33" fmla="*/ 14653 h 285293"/>
                <a:gd name="T34" fmla="*/ 159506 w 376733"/>
                <a:gd name="T35" fmla="*/ 101355 h 285293"/>
                <a:gd name="T36" fmla="*/ 136372 w 376733"/>
                <a:gd name="T37" fmla="*/ 175846 h 285293"/>
                <a:gd name="T38" fmla="*/ 140633 w 376733"/>
                <a:gd name="T39" fmla="*/ 219808 h 285293"/>
                <a:gd name="T40" fmla="*/ 144894 w 376733"/>
                <a:gd name="T41" fmla="*/ 240567 h 285293"/>
                <a:gd name="T42" fmla="*/ 121152 w 376733"/>
                <a:gd name="T43" fmla="*/ 272927 h 285293"/>
                <a:gd name="T44" fmla="*/ 77318 w 376733"/>
                <a:gd name="T45" fmla="*/ 285750 h 285293"/>
                <a:gd name="T46" fmla="*/ 28614 w 376733"/>
                <a:gd name="T47" fmla="*/ 268043 h 285293"/>
                <a:gd name="T48" fmla="*/ 0 w 376733"/>
                <a:gd name="T49" fmla="*/ 216144 h 285293"/>
                <a:gd name="T50" fmla="*/ 10959 w 376733"/>
                <a:gd name="T51" fmla="*/ 176456 h 285293"/>
                <a:gd name="T52" fmla="*/ 54184 w 376733"/>
                <a:gd name="T53" fmla="*/ 116620 h 285293"/>
                <a:gd name="T54" fmla="*/ 123586 w 376733"/>
                <a:gd name="T55" fmla="*/ 50067 h 285293"/>
                <a:gd name="T56" fmla="*/ 194816 w 376733"/>
                <a:gd name="T57" fmla="*/ 11601 h 285293"/>
                <a:gd name="T58" fmla="*/ 235606 w 376733"/>
                <a:gd name="T59" fmla="*/ 0 h 2852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MH_Other_4">
              <a:extLst>
                <a:ext uri="{FF2B5EF4-FFF2-40B4-BE49-F238E27FC236}">
                  <a16:creationId xmlns:a16="http://schemas.microsoft.com/office/drawing/2014/main" id="{F6A003B5-74BE-49C6-826B-E4430D9D6575}"/>
                </a:ext>
              </a:extLst>
            </p:cNvPr>
            <p:cNvSpPr>
              <a:spLocks/>
            </p:cNvSpPr>
            <p:nvPr>
              <p:custDataLst>
                <p:tags r:id="rId5"/>
              </p:custDataLst>
            </p:nvPr>
          </p:nvSpPr>
          <p:spPr bwMode="auto">
            <a:xfrm rot="10800000">
              <a:off x="8098947" y="4791988"/>
              <a:ext cx="376238" cy="284162"/>
            </a:xfrm>
            <a:custGeom>
              <a:avLst/>
              <a:gdLst>
                <a:gd name="T0" fmla="*/ 373803 w 376733"/>
                <a:gd name="T1" fmla="*/ 1214 h 285293"/>
                <a:gd name="T2" fmla="*/ 376238 w 376733"/>
                <a:gd name="T3" fmla="*/ 3643 h 285293"/>
                <a:gd name="T4" fmla="*/ 368933 w 376733"/>
                <a:gd name="T5" fmla="*/ 17001 h 285293"/>
                <a:gd name="T6" fmla="*/ 334231 w 376733"/>
                <a:gd name="T7" fmla="*/ 83184 h 285293"/>
                <a:gd name="T8" fmla="*/ 322663 w 376733"/>
                <a:gd name="T9" fmla="*/ 145724 h 285293"/>
                <a:gd name="T10" fmla="*/ 339710 w 376733"/>
                <a:gd name="T11" fmla="*/ 213728 h 285293"/>
                <a:gd name="T12" fmla="*/ 344581 w 376733"/>
                <a:gd name="T13" fmla="*/ 237408 h 285293"/>
                <a:gd name="T14" fmla="*/ 319619 w 376733"/>
                <a:gd name="T15" fmla="*/ 262911 h 285293"/>
                <a:gd name="T16" fmla="*/ 272742 w 376733"/>
                <a:gd name="T17" fmla="*/ 275661 h 285293"/>
                <a:gd name="T18" fmla="*/ 227691 w 376733"/>
                <a:gd name="T19" fmla="*/ 262303 h 285293"/>
                <a:gd name="T20" fmla="*/ 204557 w 376733"/>
                <a:gd name="T21" fmla="*/ 211907 h 285293"/>
                <a:gd name="T22" fmla="*/ 230735 w 376733"/>
                <a:gd name="T23" fmla="*/ 122651 h 285293"/>
                <a:gd name="T24" fmla="*/ 309879 w 376733"/>
                <a:gd name="T25" fmla="*/ 35823 h 285293"/>
                <a:gd name="T26" fmla="*/ 373803 w 376733"/>
                <a:gd name="T27" fmla="*/ 1214 h 285293"/>
                <a:gd name="T28" fmla="*/ 235606 w 376733"/>
                <a:gd name="T29" fmla="*/ 0 h 285293"/>
                <a:gd name="T30" fmla="*/ 242302 w 376733"/>
                <a:gd name="T31" fmla="*/ 2428 h 285293"/>
                <a:gd name="T32" fmla="*/ 232562 w 376733"/>
                <a:gd name="T33" fmla="*/ 14572 h 285293"/>
                <a:gd name="T34" fmla="*/ 159506 w 376733"/>
                <a:gd name="T35" fmla="*/ 100792 h 285293"/>
                <a:gd name="T36" fmla="*/ 136372 w 376733"/>
                <a:gd name="T37" fmla="*/ 174869 h 285293"/>
                <a:gd name="T38" fmla="*/ 140633 w 376733"/>
                <a:gd name="T39" fmla="*/ 218586 h 285293"/>
                <a:gd name="T40" fmla="*/ 144894 w 376733"/>
                <a:gd name="T41" fmla="*/ 239230 h 285293"/>
                <a:gd name="T42" fmla="*/ 121152 w 376733"/>
                <a:gd name="T43" fmla="*/ 271411 h 285293"/>
                <a:gd name="T44" fmla="*/ 77318 w 376733"/>
                <a:gd name="T45" fmla="*/ 284162 h 285293"/>
                <a:gd name="T46" fmla="*/ 28614 w 376733"/>
                <a:gd name="T47" fmla="*/ 266553 h 285293"/>
                <a:gd name="T48" fmla="*/ 0 w 376733"/>
                <a:gd name="T49" fmla="*/ 214943 h 285293"/>
                <a:gd name="T50" fmla="*/ 10959 w 376733"/>
                <a:gd name="T51" fmla="*/ 175476 h 285293"/>
                <a:gd name="T52" fmla="*/ 54184 w 376733"/>
                <a:gd name="T53" fmla="*/ 115971 h 285293"/>
                <a:gd name="T54" fmla="*/ 123586 w 376733"/>
                <a:gd name="T55" fmla="*/ 49789 h 285293"/>
                <a:gd name="T56" fmla="*/ 194816 w 376733"/>
                <a:gd name="T57" fmla="*/ 11536 h 285293"/>
                <a:gd name="T58" fmla="*/ 235606 w 376733"/>
                <a:gd name="T59" fmla="*/ 0 h 2852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 name="矩形 6">
            <a:extLst>
              <a:ext uri="{FF2B5EF4-FFF2-40B4-BE49-F238E27FC236}">
                <a16:creationId xmlns:a16="http://schemas.microsoft.com/office/drawing/2014/main" id="{114132DB-B6BF-4638-BA4C-5DA9D66BE2ED}"/>
              </a:ext>
            </a:extLst>
          </p:cNvPr>
          <p:cNvSpPr/>
          <p:nvPr/>
        </p:nvSpPr>
        <p:spPr>
          <a:xfrm>
            <a:off x="3796317" y="2392871"/>
            <a:ext cx="4300549" cy="2677656"/>
          </a:xfrm>
          <a:prstGeom prst="rect">
            <a:avLst/>
          </a:prstGeom>
        </p:spPr>
        <p:txBody>
          <a:bodyPr wrap="square">
            <a:spAutoFit/>
          </a:bodyPr>
          <a:lstStyle/>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在互联网渠道营销活动的各个环节都有可能被攻击，都可能导致损失活动资金，损失活动资金规模在各种攻击手段的重复下可能很大，同时破坏正常的活动秩序，损害正常用户的活动体验，导致活动无法实现预期成果。因此，结合互联网渠道营销活动业务特点，进行针对性的防御非常必要。</a:t>
            </a:r>
          </a:p>
        </p:txBody>
      </p:sp>
    </p:spTree>
    <p:extLst>
      <p:ext uri="{BB962C8B-B14F-4D97-AF65-F5344CB8AC3E}">
        <p14:creationId xmlns:p14="http://schemas.microsoft.com/office/powerpoint/2010/main" val="2743281180"/>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心圆 3"/>
          <p:cNvSpPr/>
          <p:nvPr/>
        </p:nvSpPr>
        <p:spPr>
          <a:xfrm>
            <a:off x="3576001" y="909001"/>
            <a:ext cx="5040000" cy="5040000"/>
          </a:xfrm>
          <a:prstGeom prst="donut">
            <a:avLst>
              <a:gd name="adj" fmla="val 360"/>
            </a:avLst>
          </a:prstGeom>
          <a:solidFill>
            <a:srgbClr val="25CEBB"/>
          </a:solidFill>
          <a:ln>
            <a:noFill/>
          </a:ln>
          <a:effectLst>
            <a:glow rad="127000">
              <a:schemeClr val="accent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空心弧 4"/>
          <p:cNvSpPr/>
          <p:nvPr/>
        </p:nvSpPr>
        <p:spPr>
          <a:xfrm rot="16200000">
            <a:off x="3562351" y="909001"/>
            <a:ext cx="5040000" cy="5040000"/>
          </a:xfrm>
          <a:prstGeom prst="blockArc">
            <a:avLst>
              <a:gd name="adj1" fmla="val 7378497"/>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8072439" y="4633914"/>
            <a:ext cx="238125" cy="238125"/>
          </a:xfrm>
          <a:prstGeom prst="ellipse">
            <a:avLst/>
          </a:prstGeom>
          <a:solidFill>
            <a:srgbClr val="25CEBB"/>
          </a:solidFill>
          <a:ln>
            <a:noFill/>
          </a:ln>
          <a:effectLst>
            <a:glow rad="127000">
              <a:srgbClr val="00B0F0">
                <a:alpha val="1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216594" y="2017135"/>
            <a:ext cx="1758815" cy="1862048"/>
          </a:xfrm>
          <a:prstGeom prst="rect">
            <a:avLst/>
          </a:prstGeom>
          <a:noFill/>
        </p:spPr>
        <p:txBody>
          <a:bodyPr wrap="none">
            <a:spAutoFit/>
          </a:bodyPr>
          <a:lstStyle/>
          <a:p>
            <a:pPr algn="ctr"/>
            <a:r>
              <a:rPr lang="en-US" altLang="zh-CN" sz="11500" dirty="0">
                <a:solidFill>
                  <a:srgbClr val="25CEBB"/>
                </a:solidFill>
                <a:cs typeface="+mn-ea"/>
                <a:sym typeface="+mn-lt"/>
              </a:rPr>
              <a:t>03</a:t>
            </a:r>
          </a:p>
        </p:txBody>
      </p:sp>
      <p:sp>
        <p:nvSpPr>
          <p:cNvPr id="10" name="矩形 9"/>
          <p:cNvSpPr/>
          <p:nvPr/>
        </p:nvSpPr>
        <p:spPr>
          <a:xfrm>
            <a:off x="4048126" y="3715221"/>
            <a:ext cx="4095750" cy="923330"/>
          </a:xfrm>
          <a:prstGeom prst="rect">
            <a:avLst/>
          </a:prstGeom>
          <a:noFill/>
        </p:spPr>
        <p:txBody>
          <a:bodyPr wrap="square">
            <a:spAutoFit/>
          </a:bodyPr>
          <a:lstStyle/>
          <a:p>
            <a:pPr algn="ctr"/>
            <a:r>
              <a:rPr lang="zh-CN" altLang="en-US" sz="5400" spc="600" dirty="0">
                <a:solidFill>
                  <a:srgbClr val="FFFFFF"/>
                </a:solidFill>
                <a:cs typeface="+mn-ea"/>
                <a:sym typeface="+mn-lt"/>
              </a:rPr>
              <a:t>防范羊毛党</a:t>
            </a:r>
          </a:p>
        </p:txBody>
      </p:sp>
      <p:sp>
        <p:nvSpPr>
          <p:cNvPr id="7" name="同心圆 6"/>
          <p:cNvSpPr/>
          <p:nvPr/>
        </p:nvSpPr>
        <p:spPr>
          <a:xfrm>
            <a:off x="1238250" y="-1428750"/>
            <a:ext cx="9715500" cy="9715500"/>
          </a:xfrm>
          <a:prstGeom prst="donut">
            <a:avLst>
              <a:gd name="adj" fmla="val 11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138159522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6" presetClass="emph" presetSubtype="0" autoRev="1" fill="hold" grpId="1" nodeType="withEffect">
                                  <p:stCondLst>
                                    <p:cond delay="0"/>
                                  </p:stCondLst>
                                  <p:childTnLst>
                                    <p:animScale>
                                      <p:cBhvr>
                                        <p:cTn id="11" dur="250" fill="hold"/>
                                        <p:tgtEl>
                                          <p:spTgt spid="4"/>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fltVal val="0"/>
                                          </p:val>
                                        </p:tav>
                                        <p:tav tm="100000">
                                          <p:val>
                                            <p:strVal val="#ppt_w"/>
                                          </p:val>
                                        </p:tav>
                                      </p:tavLst>
                                    </p:anim>
                                    <p:anim calcmode="lin" valueType="num">
                                      <p:cBhvr>
                                        <p:cTn id="16" dur="750" fill="hold"/>
                                        <p:tgtEl>
                                          <p:spTgt spid="5"/>
                                        </p:tgtEl>
                                        <p:attrNameLst>
                                          <p:attrName>ppt_h</p:attrName>
                                        </p:attrNameLst>
                                      </p:cBhvr>
                                      <p:tavLst>
                                        <p:tav tm="0">
                                          <p:val>
                                            <p:fltVal val="0"/>
                                          </p:val>
                                        </p:tav>
                                        <p:tav tm="100000">
                                          <p:val>
                                            <p:strVal val="#ppt_h"/>
                                          </p:val>
                                        </p:tav>
                                      </p:tavLst>
                                    </p:anim>
                                    <p:anim calcmode="lin" valueType="num">
                                      <p:cBhvr>
                                        <p:cTn id="17" dur="750" fill="hold"/>
                                        <p:tgtEl>
                                          <p:spTgt spid="5"/>
                                        </p:tgtEl>
                                        <p:attrNameLst>
                                          <p:attrName>style.rotation</p:attrName>
                                        </p:attrNameLst>
                                      </p:cBhvr>
                                      <p:tavLst>
                                        <p:tav tm="0">
                                          <p:val>
                                            <p:fltVal val="360"/>
                                          </p:val>
                                        </p:tav>
                                        <p:tav tm="100000">
                                          <p:val>
                                            <p:fltVal val="0"/>
                                          </p:val>
                                        </p:tav>
                                      </p:tavLst>
                                    </p:anim>
                                    <p:animEffect transition="in" filter="fade">
                                      <p:cBhvr>
                                        <p:cTn id="18" dur="75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250"/>
                            </p:stCondLst>
                            <p:childTnLst>
                              <p:par>
                                <p:cTn id="23" presetID="23" presetClass="entr" presetSubtype="27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strVal val="2/3*#ppt_w"/>
                                          </p:val>
                                        </p:tav>
                                        <p:tav tm="100000">
                                          <p:val>
                                            <p:strVal val="#ppt_w"/>
                                          </p:val>
                                        </p:tav>
                                      </p:tavLst>
                                    </p:anim>
                                    <p:anim calcmode="lin" valueType="num">
                                      <p:cBhvr>
                                        <p:cTn id="26" dur="500" fill="hold"/>
                                        <p:tgtEl>
                                          <p:spTgt spid="9"/>
                                        </p:tgtEl>
                                        <p:attrNameLst>
                                          <p:attrName>ppt_h</p:attrName>
                                        </p:attrNameLst>
                                      </p:cBhvr>
                                      <p:tavLst>
                                        <p:tav tm="0">
                                          <p:val>
                                            <p:strVal val="2/3*#ppt_h"/>
                                          </p:val>
                                        </p:tav>
                                        <p:tav tm="100000">
                                          <p:val>
                                            <p:strVal val="#ppt_h"/>
                                          </p:val>
                                        </p:tav>
                                      </p:tavLst>
                                    </p:anim>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rPr>
                <a:t>互联网渠道营销分析</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50" name="MH_SubTitle_1">
            <a:extLst>
              <a:ext uri="{FF2B5EF4-FFF2-40B4-BE49-F238E27FC236}">
                <a16:creationId xmlns:a16="http://schemas.microsoft.com/office/drawing/2014/main" id="{A4B1E4AC-6C1A-4642-9B7E-51AE757191C4}"/>
              </a:ext>
            </a:extLst>
          </p:cNvPr>
          <p:cNvSpPr/>
          <p:nvPr>
            <p:custDataLst>
              <p:tags r:id="rId1"/>
            </p:custDataLst>
          </p:nvPr>
        </p:nvSpPr>
        <p:spPr>
          <a:xfrm>
            <a:off x="3702618" y="1752384"/>
            <a:ext cx="5647859" cy="788822"/>
          </a:xfrm>
          <a:prstGeom prst="rect">
            <a:avLst/>
          </a:prstGeom>
          <a:solidFill>
            <a:srgbClr val="DEFA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a:defRPr/>
            </a:pPr>
            <a:endParaRPr lang="zh-CN" altLang="en-US" sz="1600" dirty="0">
              <a:solidFill>
                <a:srgbClr val="545454"/>
              </a:solidFill>
              <a:latin typeface="微软雅黑" panose="020B0503020204020204" pitchFamily="34" charset="-122"/>
              <a:ea typeface="微软雅黑" panose="020B0503020204020204" pitchFamily="34" charset="-122"/>
            </a:endParaRPr>
          </a:p>
        </p:txBody>
      </p:sp>
      <p:sp>
        <p:nvSpPr>
          <p:cNvPr id="51" name="MH_Other_1">
            <a:extLst>
              <a:ext uri="{FF2B5EF4-FFF2-40B4-BE49-F238E27FC236}">
                <a16:creationId xmlns:a16="http://schemas.microsoft.com/office/drawing/2014/main" id="{32DC5DE2-C122-4A61-8C1D-2EFF90F75ECE}"/>
              </a:ext>
            </a:extLst>
          </p:cNvPr>
          <p:cNvSpPr/>
          <p:nvPr>
            <p:custDataLst>
              <p:tags r:id="rId2"/>
            </p:custDataLst>
          </p:nvPr>
        </p:nvSpPr>
        <p:spPr>
          <a:xfrm>
            <a:off x="2869219" y="1752384"/>
            <a:ext cx="1108399" cy="788822"/>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algn="ctr">
              <a:defRPr/>
            </a:pPr>
            <a:endParaRPr lang="zh-CN" altLang="en-US" sz="3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75369E00-98AC-44D4-9DE7-E389FE660C1B}"/>
              </a:ext>
            </a:extLst>
          </p:cNvPr>
          <p:cNvSpPr/>
          <p:nvPr/>
        </p:nvSpPr>
        <p:spPr>
          <a:xfrm>
            <a:off x="2076756" y="1752384"/>
            <a:ext cx="1209163" cy="7888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D0E2C9B-1A23-4EA1-B7C5-22B7248269B5}"/>
              </a:ext>
            </a:extLst>
          </p:cNvPr>
          <p:cNvSpPr txBox="1"/>
          <p:nvPr/>
        </p:nvSpPr>
        <p:spPr>
          <a:xfrm>
            <a:off x="2469109" y="1915962"/>
            <a:ext cx="800219" cy="461665"/>
          </a:xfrm>
          <a:prstGeom prst="rect">
            <a:avLst/>
          </a:prstGeom>
          <a:noFill/>
        </p:spPr>
        <p:txBody>
          <a:bodyPr wrap="none" rtlCol="0">
            <a:spAutoFit/>
          </a:bodyPr>
          <a:lstStyle/>
          <a:p>
            <a:r>
              <a:rPr lang="zh-CN" altLang="en-US" sz="2400" b="1" dirty="0">
                <a:solidFill>
                  <a:schemeClr val="bg1"/>
                </a:solidFill>
              </a:rPr>
              <a:t>导流</a:t>
            </a:r>
          </a:p>
        </p:txBody>
      </p:sp>
      <p:grpSp>
        <p:nvGrpSpPr>
          <p:cNvPr id="10" name="组合 9">
            <a:extLst>
              <a:ext uri="{FF2B5EF4-FFF2-40B4-BE49-F238E27FC236}">
                <a16:creationId xmlns:a16="http://schemas.microsoft.com/office/drawing/2014/main" id="{863275D7-0D30-4A00-8AF8-47DE5F871C23}"/>
              </a:ext>
            </a:extLst>
          </p:cNvPr>
          <p:cNvGrpSpPr/>
          <p:nvPr/>
        </p:nvGrpSpPr>
        <p:grpSpPr>
          <a:xfrm>
            <a:off x="2076756" y="2666784"/>
            <a:ext cx="7273721" cy="788822"/>
            <a:chOff x="2076756" y="2666784"/>
            <a:chExt cx="7273721" cy="788822"/>
          </a:xfrm>
        </p:grpSpPr>
        <p:sp>
          <p:nvSpPr>
            <p:cNvPr id="65" name="MH_SubTitle_1">
              <a:extLst>
                <a:ext uri="{FF2B5EF4-FFF2-40B4-BE49-F238E27FC236}">
                  <a16:creationId xmlns:a16="http://schemas.microsoft.com/office/drawing/2014/main" id="{8C0FC468-BDAE-4702-817C-BC184705C25D}"/>
                </a:ext>
              </a:extLst>
            </p:cNvPr>
            <p:cNvSpPr/>
            <p:nvPr>
              <p:custDataLst>
                <p:tags r:id="rId9"/>
              </p:custDataLst>
            </p:nvPr>
          </p:nvSpPr>
          <p:spPr>
            <a:xfrm>
              <a:off x="3702618" y="2666784"/>
              <a:ext cx="5647859" cy="788822"/>
            </a:xfrm>
            <a:prstGeom prst="rect">
              <a:avLst/>
            </a:prstGeom>
            <a:solidFill>
              <a:srgbClr val="DEFA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a:defRPr/>
              </a:pPr>
              <a:endParaRPr lang="zh-CN" altLang="en-US" sz="1600" dirty="0">
                <a:solidFill>
                  <a:srgbClr val="545454"/>
                </a:solidFill>
                <a:latin typeface="微软雅黑" panose="020B0503020204020204" pitchFamily="34" charset="-122"/>
                <a:ea typeface="微软雅黑" panose="020B0503020204020204" pitchFamily="34" charset="-122"/>
              </a:endParaRPr>
            </a:p>
          </p:txBody>
        </p:sp>
        <p:sp>
          <p:nvSpPr>
            <p:cNvPr id="66" name="MH_Other_1">
              <a:extLst>
                <a:ext uri="{FF2B5EF4-FFF2-40B4-BE49-F238E27FC236}">
                  <a16:creationId xmlns:a16="http://schemas.microsoft.com/office/drawing/2014/main" id="{42B43380-A536-4106-B1AF-7DB211AAD95E}"/>
                </a:ext>
              </a:extLst>
            </p:cNvPr>
            <p:cNvSpPr/>
            <p:nvPr>
              <p:custDataLst>
                <p:tags r:id="rId10"/>
              </p:custDataLst>
            </p:nvPr>
          </p:nvSpPr>
          <p:spPr>
            <a:xfrm>
              <a:off x="2869219" y="2666784"/>
              <a:ext cx="1108399" cy="788822"/>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algn="ctr">
                <a:defRPr/>
              </a:pPr>
              <a:endParaRPr lang="zh-CN" altLang="en-US" sz="3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7" name="矩形 66">
              <a:extLst>
                <a:ext uri="{FF2B5EF4-FFF2-40B4-BE49-F238E27FC236}">
                  <a16:creationId xmlns:a16="http://schemas.microsoft.com/office/drawing/2014/main" id="{AD191462-26A6-41C2-A172-CCF7FC3C88E9}"/>
                </a:ext>
              </a:extLst>
            </p:cNvPr>
            <p:cNvSpPr/>
            <p:nvPr/>
          </p:nvSpPr>
          <p:spPr>
            <a:xfrm>
              <a:off x="2076756" y="2666784"/>
              <a:ext cx="1209163" cy="7888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0565F07-178E-47BC-B780-A386C8CDE7FB}"/>
                </a:ext>
              </a:extLst>
            </p:cNvPr>
            <p:cNvSpPr txBox="1"/>
            <p:nvPr/>
          </p:nvSpPr>
          <p:spPr>
            <a:xfrm>
              <a:off x="2469109" y="2815613"/>
              <a:ext cx="800219" cy="461665"/>
            </a:xfrm>
            <a:prstGeom prst="rect">
              <a:avLst/>
            </a:prstGeom>
            <a:noFill/>
          </p:spPr>
          <p:txBody>
            <a:bodyPr wrap="none" rtlCol="0">
              <a:spAutoFit/>
            </a:bodyPr>
            <a:lstStyle/>
            <a:p>
              <a:r>
                <a:rPr lang="zh-CN" altLang="en-US" sz="2400" b="1" dirty="0">
                  <a:solidFill>
                    <a:schemeClr val="bg1"/>
                  </a:solidFill>
                </a:rPr>
                <a:t>过严</a:t>
              </a:r>
            </a:p>
          </p:txBody>
        </p:sp>
      </p:grpSp>
      <p:grpSp>
        <p:nvGrpSpPr>
          <p:cNvPr id="69" name="组合 68">
            <a:extLst>
              <a:ext uri="{FF2B5EF4-FFF2-40B4-BE49-F238E27FC236}">
                <a16:creationId xmlns:a16="http://schemas.microsoft.com/office/drawing/2014/main" id="{F6DCFB22-7C96-4923-9929-84A8FE6F3BF5}"/>
              </a:ext>
            </a:extLst>
          </p:cNvPr>
          <p:cNvGrpSpPr/>
          <p:nvPr/>
        </p:nvGrpSpPr>
        <p:grpSpPr>
          <a:xfrm>
            <a:off x="2076756" y="3581184"/>
            <a:ext cx="7273721" cy="788822"/>
            <a:chOff x="2076756" y="2666784"/>
            <a:chExt cx="7273721" cy="788822"/>
          </a:xfrm>
        </p:grpSpPr>
        <p:sp>
          <p:nvSpPr>
            <p:cNvPr id="70" name="MH_SubTitle_1">
              <a:extLst>
                <a:ext uri="{FF2B5EF4-FFF2-40B4-BE49-F238E27FC236}">
                  <a16:creationId xmlns:a16="http://schemas.microsoft.com/office/drawing/2014/main" id="{A385D40A-473D-4AA4-8EE9-F9FC7EFC8907}"/>
                </a:ext>
              </a:extLst>
            </p:cNvPr>
            <p:cNvSpPr/>
            <p:nvPr>
              <p:custDataLst>
                <p:tags r:id="rId7"/>
              </p:custDataLst>
            </p:nvPr>
          </p:nvSpPr>
          <p:spPr>
            <a:xfrm>
              <a:off x="3702618" y="2666784"/>
              <a:ext cx="5647859" cy="788822"/>
            </a:xfrm>
            <a:prstGeom prst="rect">
              <a:avLst/>
            </a:prstGeom>
            <a:solidFill>
              <a:srgbClr val="DEFA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a:defRPr/>
              </a:pPr>
              <a:endParaRPr lang="zh-CN" altLang="en-US" sz="1600" dirty="0">
                <a:solidFill>
                  <a:srgbClr val="545454"/>
                </a:solidFill>
                <a:latin typeface="微软雅黑" panose="020B0503020204020204" pitchFamily="34" charset="-122"/>
                <a:ea typeface="微软雅黑" panose="020B0503020204020204" pitchFamily="34" charset="-122"/>
              </a:endParaRPr>
            </a:p>
          </p:txBody>
        </p:sp>
        <p:sp>
          <p:nvSpPr>
            <p:cNvPr id="71" name="MH_Other_1">
              <a:extLst>
                <a:ext uri="{FF2B5EF4-FFF2-40B4-BE49-F238E27FC236}">
                  <a16:creationId xmlns:a16="http://schemas.microsoft.com/office/drawing/2014/main" id="{CD6DA3F5-A4C3-446F-B29F-58EF9EC3B423}"/>
                </a:ext>
              </a:extLst>
            </p:cNvPr>
            <p:cNvSpPr/>
            <p:nvPr>
              <p:custDataLst>
                <p:tags r:id="rId8"/>
              </p:custDataLst>
            </p:nvPr>
          </p:nvSpPr>
          <p:spPr>
            <a:xfrm>
              <a:off x="2869219" y="2666784"/>
              <a:ext cx="1108399" cy="788822"/>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algn="ctr">
                <a:defRPr/>
              </a:pPr>
              <a:endParaRPr lang="zh-CN" altLang="en-US" sz="3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2" name="矩形 71">
              <a:extLst>
                <a:ext uri="{FF2B5EF4-FFF2-40B4-BE49-F238E27FC236}">
                  <a16:creationId xmlns:a16="http://schemas.microsoft.com/office/drawing/2014/main" id="{7F926397-B8B6-402E-AB00-06E4BEA0266A}"/>
                </a:ext>
              </a:extLst>
            </p:cNvPr>
            <p:cNvSpPr/>
            <p:nvPr/>
          </p:nvSpPr>
          <p:spPr>
            <a:xfrm>
              <a:off x="2076756" y="2666784"/>
              <a:ext cx="1209163" cy="7888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4DA2FA0E-FF2E-4777-A391-6EC5D913BB60}"/>
                </a:ext>
              </a:extLst>
            </p:cNvPr>
            <p:cNvSpPr txBox="1"/>
            <p:nvPr/>
          </p:nvSpPr>
          <p:spPr>
            <a:xfrm>
              <a:off x="2469109" y="2815613"/>
              <a:ext cx="800219" cy="461665"/>
            </a:xfrm>
            <a:prstGeom prst="rect">
              <a:avLst/>
            </a:prstGeom>
            <a:noFill/>
          </p:spPr>
          <p:txBody>
            <a:bodyPr wrap="none" rtlCol="0">
              <a:spAutoFit/>
            </a:bodyPr>
            <a:lstStyle/>
            <a:p>
              <a:r>
                <a:rPr lang="zh-CN" altLang="en-US" sz="2400" b="1" dirty="0">
                  <a:solidFill>
                    <a:schemeClr val="bg1"/>
                  </a:solidFill>
                </a:rPr>
                <a:t>过宽</a:t>
              </a:r>
            </a:p>
          </p:txBody>
        </p:sp>
      </p:grpSp>
      <p:grpSp>
        <p:nvGrpSpPr>
          <p:cNvPr id="74" name="组合 73">
            <a:extLst>
              <a:ext uri="{FF2B5EF4-FFF2-40B4-BE49-F238E27FC236}">
                <a16:creationId xmlns:a16="http://schemas.microsoft.com/office/drawing/2014/main" id="{2A64995F-BA55-48F7-8049-1DED041288D0}"/>
              </a:ext>
            </a:extLst>
          </p:cNvPr>
          <p:cNvGrpSpPr/>
          <p:nvPr/>
        </p:nvGrpSpPr>
        <p:grpSpPr>
          <a:xfrm>
            <a:off x="2076756" y="4495584"/>
            <a:ext cx="7273721" cy="788822"/>
            <a:chOff x="2076756" y="2666784"/>
            <a:chExt cx="7273721" cy="788822"/>
          </a:xfrm>
        </p:grpSpPr>
        <p:sp>
          <p:nvSpPr>
            <p:cNvPr id="75" name="MH_SubTitle_1">
              <a:extLst>
                <a:ext uri="{FF2B5EF4-FFF2-40B4-BE49-F238E27FC236}">
                  <a16:creationId xmlns:a16="http://schemas.microsoft.com/office/drawing/2014/main" id="{BFD96F08-9A91-4C13-B806-2A947F6EE7EE}"/>
                </a:ext>
              </a:extLst>
            </p:cNvPr>
            <p:cNvSpPr/>
            <p:nvPr>
              <p:custDataLst>
                <p:tags r:id="rId5"/>
              </p:custDataLst>
            </p:nvPr>
          </p:nvSpPr>
          <p:spPr>
            <a:xfrm>
              <a:off x="3702618" y="2666784"/>
              <a:ext cx="5647859" cy="788822"/>
            </a:xfrm>
            <a:prstGeom prst="rect">
              <a:avLst/>
            </a:prstGeom>
            <a:solidFill>
              <a:srgbClr val="DEFA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a:defRPr/>
              </a:pPr>
              <a:endParaRPr lang="zh-CN" altLang="en-US" sz="1600" dirty="0">
                <a:solidFill>
                  <a:srgbClr val="545454"/>
                </a:solidFill>
                <a:latin typeface="微软雅黑" panose="020B0503020204020204" pitchFamily="34" charset="-122"/>
                <a:ea typeface="微软雅黑" panose="020B0503020204020204" pitchFamily="34" charset="-122"/>
              </a:endParaRPr>
            </a:p>
          </p:txBody>
        </p:sp>
        <p:sp>
          <p:nvSpPr>
            <p:cNvPr id="76" name="MH_Other_1">
              <a:extLst>
                <a:ext uri="{FF2B5EF4-FFF2-40B4-BE49-F238E27FC236}">
                  <a16:creationId xmlns:a16="http://schemas.microsoft.com/office/drawing/2014/main" id="{2DDF8CD7-D254-4B03-B238-36490302A6E8}"/>
                </a:ext>
              </a:extLst>
            </p:cNvPr>
            <p:cNvSpPr/>
            <p:nvPr>
              <p:custDataLst>
                <p:tags r:id="rId6"/>
              </p:custDataLst>
            </p:nvPr>
          </p:nvSpPr>
          <p:spPr>
            <a:xfrm>
              <a:off x="2869219" y="2666784"/>
              <a:ext cx="1108399" cy="788822"/>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algn="ctr">
                <a:defRPr/>
              </a:pPr>
              <a:endParaRPr lang="zh-CN" altLang="en-US" sz="3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7" name="矩形 76">
              <a:extLst>
                <a:ext uri="{FF2B5EF4-FFF2-40B4-BE49-F238E27FC236}">
                  <a16:creationId xmlns:a16="http://schemas.microsoft.com/office/drawing/2014/main" id="{0D00947A-BF67-4FCC-BA04-E6E8BCBC263B}"/>
                </a:ext>
              </a:extLst>
            </p:cNvPr>
            <p:cNvSpPr/>
            <p:nvPr/>
          </p:nvSpPr>
          <p:spPr>
            <a:xfrm>
              <a:off x="2076756" y="2666784"/>
              <a:ext cx="1209163" cy="7888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CD6101B0-666F-463C-B523-7602B32FF062}"/>
                </a:ext>
              </a:extLst>
            </p:cNvPr>
            <p:cNvSpPr txBox="1"/>
            <p:nvPr/>
          </p:nvSpPr>
          <p:spPr>
            <a:xfrm>
              <a:off x="2469109" y="2815613"/>
              <a:ext cx="800219" cy="461665"/>
            </a:xfrm>
            <a:prstGeom prst="rect">
              <a:avLst/>
            </a:prstGeom>
            <a:noFill/>
          </p:spPr>
          <p:txBody>
            <a:bodyPr wrap="none" rtlCol="0">
              <a:spAutoFit/>
            </a:bodyPr>
            <a:lstStyle/>
            <a:p>
              <a:r>
                <a:rPr lang="zh-CN" altLang="en-US" sz="2400" b="1" dirty="0">
                  <a:solidFill>
                    <a:schemeClr val="bg1"/>
                  </a:solidFill>
                </a:rPr>
                <a:t>平衡</a:t>
              </a:r>
            </a:p>
          </p:txBody>
        </p:sp>
      </p:grpSp>
      <p:grpSp>
        <p:nvGrpSpPr>
          <p:cNvPr id="79" name="组合 78">
            <a:extLst>
              <a:ext uri="{FF2B5EF4-FFF2-40B4-BE49-F238E27FC236}">
                <a16:creationId xmlns:a16="http://schemas.microsoft.com/office/drawing/2014/main" id="{AAB9CDE9-589E-4A24-A620-15815C2AC31E}"/>
              </a:ext>
            </a:extLst>
          </p:cNvPr>
          <p:cNvGrpSpPr/>
          <p:nvPr/>
        </p:nvGrpSpPr>
        <p:grpSpPr>
          <a:xfrm>
            <a:off x="2076756" y="5439480"/>
            <a:ext cx="7273721" cy="788822"/>
            <a:chOff x="2076756" y="2666784"/>
            <a:chExt cx="7273721" cy="788822"/>
          </a:xfrm>
        </p:grpSpPr>
        <p:sp>
          <p:nvSpPr>
            <p:cNvPr id="80" name="MH_SubTitle_1">
              <a:extLst>
                <a:ext uri="{FF2B5EF4-FFF2-40B4-BE49-F238E27FC236}">
                  <a16:creationId xmlns:a16="http://schemas.microsoft.com/office/drawing/2014/main" id="{154EF9D6-F50A-491A-B3E7-4E36C1AB9CF9}"/>
                </a:ext>
              </a:extLst>
            </p:cNvPr>
            <p:cNvSpPr/>
            <p:nvPr>
              <p:custDataLst>
                <p:tags r:id="rId3"/>
              </p:custDataLst>
            </p:nvPr>
          </p:nvSpPr>
          <p:spPr>
            <a:xfrm>
              <a:off x="3702618" y="2666784"/>
              <a:ext cx="5647859" cy="788822"/>
            </a:xfrm>
            <a:prstGeom prst="rect">
              <a:avLst/>
            </a:prstGeom>
            <a:solidFill>
              <a:srgbClr val="DEFA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a:defRPr/>
              </a:pPr>
              <a:endParaRPr lang="zh-CN" altLang="en-US" sz="1600" dirty="0">
                <a:solidFill>
                  <a:srgbClr val="545454"/>
                </a:solidFill>
                <a:latin typeface="微软雅黑" panose="020B0503020204020204" pitchFamily="34" charset="-122"/>
                <a:ea typeface="微软雅黑" panose="020B0503020204020204" pitchFamily="34" charset="-122"/>
              </a:endParaRPr>
            </a:p>
          </p:txBody>
        </p:sp>
        <p:sp>
          <p:nvSpPr>
            <p:cNvPr id="81" name="MH_Other_1">
              <a:extLst>
                <a:ext uri="{FF2B5EF4-FFF2-40B4-BE49-F238E27FC236}">
                  <a16:creationId xmlns:a16="http://schemas.microsoft.com/office/drawing/2014/main" id="{0F7A5BF7-CAD0-475C-99F8-53977CB3F440}"/>
                </a:ext>
              </a:extLst>
            </p:cNvPr>
            <p:cNvSpPr/>
            <p:nvPr>
              <p:custDataLst>
                <p:tags r:id="rId4"/>
              </p:custDataLst>
            </p:nvPr>
          </p:nvSpPr>
          <p:spPr>
            <a:xfrm>
              <a:off x="2869219" y="2666784"/>
              <a:ext cx="1108399" cy="788822"/>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algn="ctr">
                <a:defRPr/>
              </a:pPr>
              <a:endParaRPr lang="zh-CN" altLang="en-US" sz="3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2" name="矩形 81">
              <a:extLst>
                <a:ext uri="{FF2B5EF4-FFF2-40B4-BE49-F238E27FC236}">
                  <a16:creationId xmlns:a16="http://schemas.microsoft.com/office/drawing/2014/main" id="{C9DD98DA-7A6D-472E-A60B-73ED889228A0}"/>
                </a:ext>
              </a:extLst>
            </p:cNvPr>
            <p:cNvSpPr/>
            <p:nvPr/>
          </p:nvSpPr>
          <p:spPr>
            <a:xfrm>
              <a:off x="2076756" y="2666784"/>
              <a:ext cx="1209163" cy="7888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A1F8EE9-0E91-4DC7-97C2-4E71E364510F}"/>
                </a:ext>
              </a:extLst>
            </p:cNvPr>
            <p:cNvSpPr txBox="1"/>
            <p:nvPr/>
          </p:nvSpPr>
          <p:spPr>
            <a:xfrm>
              <a:off x="2469109" y="2815613"/>
              <a:ext cx="800219" cy="461665"/>
            </a:xfrm>
            <a:prstGeom prst="rect">
              <a:avLst/>
            </a:prstGeom>
            <a:noFill/>
          </p:spPr>
          <p:txBody>
            <a:bodyPr wrap="none" rtlCol="0">
              <a:spAutoFit/>
            </a:bodyPr>
            <a:lstStyle/>
            <a:p>
              <a:r>
                <a:rPr lang="zh-CN" altLang="en-US" sz="2400" b="1" dirty="0">
                  <a:solidFill>
                    <a:schemeClr val="bg1"/>
                  </a:solidFill>
                </a:rPr>
                <a:t>策略</a:t>
              </a:r>
            </a:p>
          </p:txBody>
        </p:sp>
      </p:grpSp>
      <p:sp>
        <p:nvSpPr>
          <p:cNvPr id="16" name="矩形 15">
            <a:extLst>
              <a:ext uri="{FF2B5EF4-FFF2-40B4-BE49-F238E27FC236}">
                <a16:creationId xmlns:a16="http://schemas.microsoft.com/office/drawing/2014/main" id="{3F0A2C25-1C18-4DCA-8DE1-5D6FE4819703}"/>
              </a:ext>
            </a:extLst>
          </p:cNvPr>
          <p:cNvSpPr/>
          <p:nvPr/>
        </p:nvSpPr>
        <p:spPr>
          <a:xfrm>
            <a:off x="3933374" y="1992905"/>
            <a:ext cx="5506636" cy="307777"/>
          </a:xfrm>
          <a:prstGeom prst="rect">
            <a:avLst/>
          </a:prstGeom>
        </p:spPr>
        <p:txBody>
          <a:bodyPr wrap="none">
            <a:spAutoFit/>
          </a:bodyPr>
          <a:lstStyle/>
          <a:p>
            <a:pPr marL="0" lvl="1"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企业展开互联网营销活动，无论是促销还是优惠，都是为了导流。</a:t>
            </a:r>
          </a:p>
        </p:txBody>
      </p:sp>
      <p:sp>
        <p:nvSpPr>
          <p:cNvPr id="94" name="矩形 93">
            <a:extLst>
              <a:ext uri="{FF2B5EF4-FFF2-40B4-BE49-F238E27FC236}">
                <a16:creationId xmlns:a16="http://schemas.microsoft.com/office/drawing/2014/main" id="{ED163353-8924-4520-832D-C70E8962CCDA}"/>
              </a:ext>
            </a:extLst>
          </p:cNvPr>
          <p:cNvSpPr/>
          <p:nvPr/>
        </p:nvSpPr>
        <p:spPr>
          <a:xfrm>
            <a:off x="3939726" y="2793825"/>
            <a:ext cx="5366507" cy="523220"/>
          </a:xfrm>
          <a:prstGeom prst="rect">
            <a:avLst/>
          </a:prstGeom>
        </p:spPr>
        <p:txBody>
          <a:bodyPr wrap="square">
            <a:spAutoFit/>
          </a:bodyPr>
          <a:lstStyle/>
          <a:p>
            <a:pPr marL="0" lvl="1"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此时，如果制定过严的风控规则，会导致用户体验差，用户感觉企业没有诚意，很难实现导流的目的；</a:t>
            </a:r>
            <a:endParaRPr lang="zh-CN" altLang="en-US" sz="1400" dirty="0">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27937A55-184A-40A8-B80F-D40DDA3BAE1E}"/>
              </a:ext>
            </a:extLst>
          </p:cNvPr>
          <p:cNvSpPr/>
          <p:nvPr/>
        </p:nvSpPr>
        <p:spPr>
          <a:xfrm>
            <a:off x="3933374" y="3730013"/>
            <a:ext cx="5372859" cy="523220"/>
          </a:xfrm>
          <a:prstGeom prst="rect">
            <a:avLst/>
          </a:prstGeom>
        </p:spPr>
        <p:txBody>
          <a:bodyPr wrap="square">
            <a:spAutoFit/>
          </a:bodyPr>
          <a:lstStyle/>
          <a:p>
            <a:pPr marL="0" lvl="1"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如果为了保证流畅的体验，规则放宽，必然会导致系统的安全性降低，被黑灰产盯上。</a:t>
            </a:r>
          </a:p>
        </p:txBody>
      </p:sp>
      <p:sp>
        <p:nvSpPr>
          <p:cNvPr id="96" name="矩形 95">
            <a:extLst>
              <a:ext uri="{FF2B5EF4-FFF2-40B4-BE49-F238E27FC236}">
                <a16:creationId xmlns:a16="http://schemas.microsoft.com/office/drawing/2014/main" id="{2BDCD123-4354-41B7-86A2-AF1873D6C2C6}"/>
              </a:ext>
            </a:extLst>
          </p:cNvPr>
          <p:cNvSpPr/>
          <p:nvPr/>
        </p:nvSpPr>
        <p:spPr>
          <a:xfrm>
            <a:off x="3966749" y="4644413"/>
            <a:ext cx="5339484" cy="523220"/>
          </a:xfrm>
          <a:prstGeom prst="rect">
            <a:avLst/>
          </a:prstGeom>
        </p:spPr>
        <p:txBody>
          <a:bodyPr wrap="square">
            <a:spAutoFit/>
          </a:bodyPr>
          <a:lstStyle/>
          <a:p>
            <a:pPr marL="0" lvl="1"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所以针对互联网营销活动的安全防护是用户体验与资金使用有效性的平衡。</a:t>
            </a:r>
          </a:p>
        </p:txBody>
      </p:sp>
      <p:sp>
        <p:nvSpPr>
          <p:cNvPr id="97" name="矩形 96">
            <a:extLst>
              <a:ext uri="{FF2B5EF4-FFF2-40B4-BE49-F238E27FC236}">
                <a16:creationId xmlns:a16="http://schemas.microsoft.com/office/drawing/2014/main" id="{BCFE816A-01A1-4D79-97FE-A8D2C6142FCC}"/>
              </a:ext>
            </a:extLst>
          </p:cNvPr>
          <p:cNvSpPr/>
          <p:nvPr/>
        </p:nvSpPr>
        <p:spPr>
          <a:xfrm>
            <a:off x="3966749" y="5588309"/>
            <a:ext cx="5339484" cy="523220"/>
          </a:xfrm>
          <a:prstGeom prst="rect">
            <a:avLst/>
          </a:prstGeom>
        </p:spPr>
        <p:txBody>
          <a:bodyPr wrap="square">
            <a:spAutoFit/>
          </a:bodyPr>
          <a:lstStyle/>
          <a:p>
            <a:pPr marL="0" lvl="1"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这就意味着防护不是一味地消灭所有的攻击隐患，而是增加攻击者的攻击成本，导致他们得不偿失，保证互联网营销活动的风险受控。</a:t>
            </a:r>
          </a:p>
        </p:txBody>
      </p:sp>
    </p:spTree>
    <p:extLst>
      <p:ext uri="{BB962C8B-B14F-4D97-AF65-F5344CB8AC3E}">
        <p14:creationId xmlns:p14="http://schemas.microsoft.com/office/powerpoint/2010/main" val="348859710"/>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rPr>
                <a:t>逻辑</a:t>
              </a:r>
              <a:endParaRPr lang="zh-CN" altLang="en-US"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37" name="组合 36">
            <a:extLst>
              <a:ext uri="{FF2B5EF4-FFF2-40B4-BE49-F238E27FC236}">
                <a16:creationId xmlns:a16="http://schemas.microsoft.com/office/drawing/2014/main" id="{B549122F-0CA8-41DD-9B1C-0190F9CDF59F}"/>
              </a:ext>
            </a:extLst>
          </p:cNvPr>
          <p:cNvGrpSpPr/>
          <p:nvPr/>
        </p:nvGrpSpPr>
        <p:grpSpPr>
          <a:xfrm>
            <a:off x="2046606" y="1350646"/>
            <a:ext cx="7520304" cy="5141595"/>
            <a:chOff x="2046606" y="1350646"/>
            <a:chExt cx="7520304" cy="5141595"/>
          </a:xfrm>
        </p:grpSpPr>
        <p:sp>
          <p:nvSpPr>
            <p:cNvPr id="45" name="Line 39">
              <a:extLst>
                <a:ext uri="{FF2B5EF4-FFF2-40B4-BE49-F238E27FC236}">
                  <a16:creationId xmlns:a16="http://schemas.microsoft.com/office/drawing/2014/main" id="{757E0695-EF44-43FD-882C-22224DC2C953}"/>
                </a:ext>
              </a:extLst>
            </p:cNvPr>
            <p:cNvSpPr>
              <a:spLocks noChangeShapeType="1"/>
            </p:cNvSpPr>
            <p:nvPr/>
          </p:nvSpPr>
          <p:spPr bwMode="auto">
            <a:xfrm>
              <a:off x="6162775" y="2171938"/>
              <a:ext cx="1027430" cy="1005410"/>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sp>
          <p:nvSpPr>
            <p:cNvPr id="38" name="Freeform 7">
              <a:extLst>
                <a:ext uri="{FF2B5EF4-FFF2-40B4-BE49-F238E27FC236}">
                  <a16:creationId xmlns:a16="http://schemas.microsoft.com/office/drawing/2014/main" id="{1A19E391-D854-4F38-BDA9-1E04C0A2F92E}"/>
                </a:ext>
              </a:extLst>
            </p:cNvPr>
            <p:cNvSpPr/>
            <p:nvPr/>
          </p:nvSpPr>
          <p:spPr bwMode="auto">
            <a:xfrm>
              <a:off x="4424046" y="2125981"/>
              <a:ext cx="1329055" cy="419544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9" name="组合 38">
              <a:extLst>
                <a:ext uri="{FF2B5EF4-FFF2-40B4-BE49-F238E27FC236}">
                  <a16:creationId xmlns:a16="http://schemas.microsoft.com/office/drawing/2014/main" id="{2D2A78F0-81A5-4034-9DC1-9175E32C7B90}"/>
                </a:ext>
              </a:extLst>
            </p:cNvPr>
            <p:cNvGrpSpPr/>
            <p:nvPr/>
          </p:nvGrpSpPr>
          <p:grpSpPr>
            <a:xfrm>
              <a:off x="4760596" y="1350646"/>
              <a:ext cx="1519555" cy="1519555"/>
              <a:chOff x="2342140" y="893355"/>
              <a:chExt cx="1149740" cy="1149740"/>
            </a:xfrm>
          </p:grpSpPr>
          <p:grpSp>
            <p:nvGrpSpPr>
              <p:cNvPr id="89" name="组合 88">
                <a:extLst>
                  <a:ext uri="{FF2B5EF4-FFF2-40B4-BE49-F238E27FC236}">
                    <a16:creationId xmlns:a16="http://schemas.microsoft.com/office/drawing/2014/main" id="{8B1EC6CF-2D65-4FFD-91C4-C8B4A5CB35EA}"/>
                  </a:ext>
                </a:extLst>
              </p:cNvPr>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91" name="同心圆 103">
                  <a:extLst>
                    <a:ext uri="{FF2B5EF4-FFF2-40B4-BE49-F238E27FC236}">
                      <a16:creationId xmlns:a16="http://schemas.microsoft.com/office/drawing/2014/main" id="{B23D6EF6-A94A-43CC-80C5-8B2D4AF97F9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2" name="椭圆 91">
                  <a:extLst>
                    <a:ext uri="{FF2B5EF4-FFF2-40B4-BE49-F238E27FC236}">
                      <a16:creationId xmlns:a16="http://schemas.microsoft.com/office/drawing/2014/main" id="{44C70180-6324-4750-B15B-B5B9721AE48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90" name="KSO_Shape">
                <a:extLst>
                  <a:ext uri="{FF2B5EF4-FFF2-40B4-BE49-F238E27FC236}">
                    <a16:creationId xmlns:a16="http://schemas.microsoft.com/office/drawing/2014/main" id="{F047A87D-2D53-4A8A-BD72-381F7977718E}"/>
                  </a:ext>
                </a:extLst>
              </p:cNvPr>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bg1"/>
                  </a:solidFill>
                  <a:ea typeface="微软雅黑" panose="020B0503020204020204" charset="-122"/>
                </a:endParaRPr>
              </a:p>
            </p:txBody>
          </p:sp>
        </p:grpSp>
        <p:grpSp>
          <p:nvGrpSpPr>
            <p:cNvPr id="40" name="组合 39">
              <a:extLst>
                <a:ext uri="{FF2B5EF4-FFF2-40B4-BE49-F238E27FC236}">
                  <a16:creationId xmlns:a16="http://schemas.microsoft.com/office/drawing/2014/main" id="{1897ECD7-1A48-4BCB-8178-59FB042DF39B}"/>
                </a:ext>
              </a:extLst>
            </p:cNvPr>
            <p:cNvGrpSpPr/>
            <p:nvPr/>
          </p:nvGrpSpPr>
          <p:grpSpPr>
            <a:xfrm>
              <a:off x="3773171" y="3036571"/>
              <a:ext cx="1519555" cy="1519555"/>
              <a:chOff x="1835696" y="2211710"/>
              <a:chExt cx="1149740" cy="1149740"/>
            </a:xfrm>
          </p:grpSpPr>
          <p:grpSp>
            <p:nvGrpSpPr>
              <p:cNvPr id="85" name="组合 84">
                <a:extLst>
                  <a:ext uri="{FF2B5EF4-FFF2-40B4-BE49-F238E27FC236}">
                    <a16:creationId xmlns:a16="http://schemas.microsoft.com/office/drawing/2014/main" id="{FC642FAF-AD7F-4773-AC29-ACEDF13D2799}"/>
                  </a:ext>
                </a:extLst>
              </p:cNvPr>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87" name="同心圆 108">
                  <a:extLst>
                    <a:ext uri="{FF2B5EF4-FFF2-40B4-BE49-F238E27FC236}">
                      <a16:creationId xmlns:a16="http://schemas.microsoft.com/office/drawing/2014/main" id="{E0606298-6830-4288-B09A-62064D0CEFF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8" name="椭圆 87">
                  <a:extLst>
                    <a:ext uri="{FF2B5EF4-FFF2-40B4-BE49-F238E27FC236}">
                      <a16:creationId xmlns:a16="http://schemas.microsoft.com/office/drawing/2014/main" id="{CE2E22D8-E712-4B41-AB97-7DB30D01138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86" name="KSO_Shape">
                <a:extLst>
                  <a:ext uri="{FF2B5EF4-FFF2-40B4-BE49-F238E27FC236}">
                    <a16:creationId xmlns:a16="http://schemas.microsoft.com/office/drawing/2014/main" id="{D47DA2CC-0AA0-43F6-8310-0C1FBBA6D7D4}"/>
                  </a:ext>
                </a:extLst>
              </p:cNvPr>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3"/>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bg1"/>
                  </a:solidFill>
                  <a:ea typeface="微软雅黑" panose="020B0503020204020204" charset="-122"/>
                </a:endParaRPr>
              </a:p>
            </p:txBody>
          </p:sp>
        </p:grpSp>
        <p:grpSp>
          <p:nvGrpSpPr>
            <p:cNvPr id="41" name="组合 40">
              <a:extLst>
                <a:ext uri="{FF2B5EF4-FFF2-40B4-BE49-F238E27FC236}">
                  <a16:creationId xmlns:a16="http://schemas.microsoft.com/office/drawing/2014/main" id="{63FB9A6A-7327-4D2D-B8E3-99E69A207F09}"/>
                </a:ext>
              </a:extLst>
            </p:cNvPr>
            <p:cNvGrpSpPr/>
            <p:nvPr/>
          </p:nvGrpSpPr>
          <p:grpSpPr>
            <a:xfrm>
              <a:off x="4372611" y="4972686"/>
              <a:ext cx="1519555" cy="1519555"/>
              <a:chOff x="2483768" y="3435846"/>
              <a:chExt cx="1149740" cy="1149740"/>
            </a:xfrm>
          </p:grpSpPr>
          <p:grpSp>
            <p:nvGrpSpPr>
              <p:cNvPr id="62" name="组合 61">
                <a:extLst>
                  <a:ext uri="{FF2B5EF4-FFF2-40B4-BE49-F238E27FC236}">
                    <a16:creationId xmlns:a16="http://schemas.microsoft.com/office/drawing/2014/main" id="{C6EAF22A-12DF-40D7-BDEA-7DB1A9B62F95}"/>
                  </a:ext>
                </a:extLst>
              </p:cNvPr>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64" name="同心圆 113">
                  <a:extLst>
                    <a:ext uri="{FF2B5EF4-FFF2-40B4-BE49-F238E27FC236}">
                      <a16:creationId xmlns:a16="http://schemas.microsoft.com/office/drawing/2014/main" id="{593BE849-F5A5-4ABD-8B3C-D20551EFFF7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4" name="椭圆 83">
                  <a:extLst>
                    <a:ext uri="{FF2B5EF4-FFF2-40B4-BE49-F238E27FC236}">
                      <a16:creationId xmlns:a16="http://schemas.microsoft.com/office/drawing/2014/main" id="{993E4122-758A-456E-BF29-5AD7B81BE11F}"/>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3" name="KSO_Shape">
                <a:extLst>
                  <a:ext uri="{FF2B5EF4-FFF2-40B4-BE49-F238E27FC236}">
                    <a16:creationId xmlns:a16="http://schemas.microsoft.com/office/drawing/2014/main" id="{E59E223E-9B25-49D3-881F-BE4F86D6D967}"/>
                  </a:ext>
                </a:extLst>
              </p:cNvPr>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5"/>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bg1"/>
                  </a:solidFill>
                  <a:ea typeface="微软雅黑" panose="020B0503020204020204" charset="-122"/>
                </a:endParaRPr>
              </a:p>
            </p:txBody>
          </p:sp>
        </p:grpSp>
        <p:sp>
          <p:nvSpPr>
            <p:cNvPr id="42" name="TextBox 72">
              <a:extLst>
                <a:ext uri="{FF2B5EF4-FFF2-40B4-BE49-F238E27FC236}">
                  <a16:creationId xmlns:a16="http://schemas.microsoft.com/office/drawing/2014/main" id="{0F0BE0CD-35B6-4310-AB80-708AF25577AC}"/>
                </a:ext>
              </a:extLst>
            </p:cNvPr>
            <p:cNvSpPr txBox="1"/>
            <p:nvPr/>
          </p:nvSpPr>
          <p:spPr>
            <a:xfrm>
              <a:off x="2088515" y="1818640"/>
              <a:ext cx="2672080" cy="307340"/>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奖励变现的便捷程度</a:t>
              </a:r>
            </a:p>
          </p:txBody>
        </p:sp>
        <p:sp>
          <p:nvSpPr>
            <p:cNvPr id="43" name="TextBox 74">
              <a:extLst>
                <a:ext uri="{FF2B5EF4-FFF2-40B4-BE49-F238E27FC236}">
                  <a16:creationId xmlns:a16="http://schemas.microsoft.com/office/drawing/2014/main" id="{077A520C-A573-46EC-989F-DD6AA536ECFA}"/>
                </a:ext>
              </a:extLst>
            </p:cNvPr>
            <p:cNvSpPr txBox="1"/>
            <p:nvPr/>
          </p:nvSpPr>
          <p:spPr>
            <a:xfrm>
              <a:off x="2046606" y="3581400"/>
              <a:ext cx="1759585" cy="307340"/>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增加时间成本</a:t>
              </a:r>
            </a:p>
          </p:txBody>
        </p:sp>
        <p:sp>
          <p:nvSpPr>
            <p:cNvPr id="44" name="TextBox 76">
              <a:extLst>
                <a:ext uri="{FF2B5EF4-FFF2-40B4-BE49-F238E27FC236}">
                  <a16:creationId xmlns:a16="http://schemas.microsoft.com/office/drawing/2014/main" id="{321A0C4E-485E-49B9-BBE0-EBD4985C3FA2}"/>
                </a:ext>
              </a:extLst>
            </p:cNvPr>
            <p:cNvSpPr txBox="1"/>
            <p:nvPr/>
          </p:nvSpPr>
          <p:spPr>
            <a:xfrm>
              <a:off x="2566671" y="5607050"/>
              <a:ext cx="1541145" cy="307340"/>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增加资金成本</a:t>
              </a:r>
            </a:p>
          </p:txBody>
        </p:sp>
        <p:sp>
          <p:nvSpPr>
            <p:cNvPr id="46" name="Line 40">
              <a:extLst>
                <a:ext uri="{FF2B5EF4-FFF2-40B4-BE49-F238E27FC236}">
                  <a16:creationId xmlns:a16="http://schemas.microsoft.com/office/drawing/2014/main" id="{E874D31F-30D6-4429-9B8D-F66151C48939}"/>
                </a:ext>
              </a:extLst>
            </p:cNvPr>
            <p:cNvSpPr>
              <a:spLocks noChangeShapeType="1"/>
            </p:cNvSpPr>
            <p:nvPr/>
          </p:nvSpPr>
          <p:spPr bwMode="auto">
            <a:xfrm>
              <a:off x="5329556" y="3733801"/>
              <a:ext cx="1641475" cy="1905"/>
            </a:xfrm>
            <a:prstGeom prst="line">
              <a:avLst/>
            </a:prstGeom>
            <a:noFill/>
            <a:ln w="57150" cap="rnd">
              <a:solidFill>
                <a:schemeClr val="tx1">
                  <a:lumMod val="50000"/>
                  <a:lumOff val="50000"/>
                </a:schemeClr>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sp>
          <p:nvSpPr>
            <p:cNvPr id="47" name="Line 41">
              <a:extLst>
                <a:ext uri="{FF2B5EF4-FFF2-40B4-BE49-F238E27FC236}">
                  <a16:creationId xmlns:a16="http://schemas.microsoft.com/office/drawing/2014/main" id="{2D61691C-8246-444D-B60C-F934CB732A73}"/>
                </a:ext>
              </a:extLst>
            </p:cNvPr>
            <p:cNvSpPr>
              <a:spLocks noChangeShapeType="1"/>
            </p:cNvSpPr>
            <p:nvPr/>
          </p:nvSpPr>
          <p:spPr bwMode="auto">
            <a:xfrm flipV="1">
              <a:off x="5910436" y="4494676"/>
              <a:ext cx="1360170" cy="1022350"/>
            </a:xfrm>
            <a:prstGeom prst="line">
              <a:avLst/>
            </a:prstGeom>
            <a:noFill/>
            <a:ln w="57150" cap="rnd">
              <a:solidFill>
                <a:schemeClr val="tx1">
                  <a:lumMod val="50000"/>
                  <a:lumOff val="50000"/>
                </a:scheme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pSp>
          <p:nvGrpSpPr>
            <p:cNvPr id="48" name="组合 47">
              <a:extLst>
                <a:ext uri="{FF2B5EF4-FFF2-40B4-BE49-F238E27FC236}">
                  <a16:creationId xmlns:a16="http://schemas.microsoft.com/office/drawing/2014/main" id="{50158E8A-8D09-4221-B0CB-6C5CF96AF8B4}"/>
                </a:ext>
              </a:extLst>
            </p:cNvPr>
            <p:cNvGrpSpPr/>
            <p:nvPr/>
          </p:nvGrpSpPr>
          <p:grpSpPr>
            <a:xfrm>
              <a:off x="7113270" y="2578735"/>
              <a:ext cx="2453640" cy="2453640"/>
              <a:chOff x="1403648" y="1115468"/>
              <a:chExt cx="1294414" cy="1294414"/>
            </a:xfrm>
          </p:grpSpPr>
          <p:sp>
            <p:nvSpPr>
              <p:cNvPr id="52" name="椭圆 51">
                <a:extLst>
                  <a:ext uri="{FF2B5EF4-FFF2-40B4-BE49-F238E27FC236}">
                    <a16:creationId xmlns:a16="http://schemas.microsoft.com/office/drawing/2014/main" id="{86986A68-B120-4794-A913-0A5C571995FD}"/>
                  </a:ext>
                </a:extLst>
              </p:cNvPr>
              <p:cNvSpPr/>
              <p:nvPr/>
            </p:nvSpPr>
            <p:spPr>
              <a:xfrm>
                <a:off x="1539485" y="1259632"/>
                <a:ext cx="1022740" cy="10227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panose="020B0503020204020204" charset="-122"/>
                  <a:ea typeface="微软雅黑" panose="020B0503020204020204" charset="-122"/>
                </a:endParaRPr>
              </a:p>
            </p:txBody>
          </p:sp>
          <p:grpSp>
            <p:nvGrpSpPr>
              <p:cNvPr id="58" name="组合 57">
                <a:extLst>
                  <a:ext uri="{FF2B5EF4-FFF2-40B4-BE49-F238E27FC236}">
                    <a16:creationId xmlns:a16="http://schemas.microsoft.com/office/drawing/2014/main" id="{7F78F127-D896-4E4B-B4A0-E0D4CCA98904}"/>
                  </a:ext>
                </a:extLst>
              </p:cNvPr>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60" name="同心圆 128">
                  <a:extLst>
                    <a:ext uri="{FF2B5EF4-FFF2-40B4-BE49-F238E27FC236}">
                      <a16:creationId xmlns:a16="http://schemas.microsoft.com/office/drawing/2014/main" id="{F9A1BB5D-2970-4BD1-8ECB-6AFB8687715A}"/>
                    </a:ext>
                  </a:extLst>
                </p:cNvPr>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61" name="同心圆 129">
                  <a:extLst>
                    <a:ext uri="{FF2B5EF4-FFF2-40B4-BE49-F238E27FC236}">
                      <a16:creationId xmlns:a16="http://schemas.microsoft.com/office/drawing/2014/main" id="{D496D5C2-BEA7-4B63-B5DF-45AA8E2F9141}"/>
                    </a:ext>
                  </a:extLst>
                </p:cNvPr>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grpSp>
          <p:sp>
            <p:nvSpPr>
              <p:cNvPr id="59" name="TextBox 40">
                <a:extLst>
                  <a:ext uri="{FF2B5EF4-FFF2-40B4-BE49-F238E27FC236}">
                    <a16:creationId xmlns:a16="http://schemas.microsoft.com/office/drawing/2014/main" id="{E571A73D-13BC-4BE9-A610-740F62D95B12}"/>
                  </a:ext>
                </a:extLst>
              </p:cNvPr>
              <p:cNvSpPr txBox="1"/>
              <p:nvPr/>
            </p:nvSpPr>
            <p:spPr>
              <a:xfrm>
                <a:off x="1608990" y="1624663"/>
                <a:ext cx="874349" cy="276024"/>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800" dirty="0">
                    <a:solidFill>
                      <a:schemeClr val="bg1"/>
                    </a:solidFill>
                    <a:effectLst/>
                    <a:latin typeface="微软雅黑" panose="020B0503020204020204" charset="-122"/>
                    <a:ea typeface="微软雅黑" panose="020B0503020204020204" charset="-122"/>
                  </a:rPr>
                  <a:t>活动规则</a:t>
                </a:r>
              </a:p>
            </p:txBody>
          </p:sp>
        </p:grpSp>
      </p:grpSp>
    </p:spTree>
    <p:extLst>
      <p:ext uri="{BB962C8B-B14F-4D97-AF65-F5344CB8AC3E}">
        <p14:creationId xmlns:p14="http://schemas.microsoft.com/office/powerpoint/2010/main" val="2783596213"/>
      </p:ext>
    </p:extLst>
  </p:cSld>
  <p:clrMapOvr>
    <a:masterClrMapping/>
  </p:clrMapOvr>
  <p:transition spd="slow">
    <p:comb/>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防护策略</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2" name="组合 1">
            <a:extLst>
              <a:ext uri="{FF2B5EF4-FFF2-40B4-BE49-F238E27FC236}">
                <a16:creationId xmlns:a16="http://schemas.microsoft.com/office/drawing/2014/main" id="{272EF75F-6719-4438-8963-BE588FCD24CC}"/>
              </a:ext>
            </a:extLst>
          </p:cNvPr>
          <p:cNvGrpSpPr/>
          <p:nvPr/>
        </p:nvGrpSpPr>
        <p:grpSpPr>
          <a:xfrm>
            <a:off x="1149739" y="1904529"/>
            <a:ext cx="9351112" cy="3760470"/>
            <a:chOff x="1828165" y="1757045"/>
            <a:chExt cx="8689341" cy="3760470"/>
          </a:xfrm>
        </p:grpSpPr>
        <p:grpSp>
          <p:nvGrpSpPr>
            <p:cNvPr id="50" name="组合 49">
              <a:extLst>
                <a:ext uri="{FF2B5EF4-FFF2-40B4-BE49-F238E27FC236}">
                  <a16:creationId xmlns:a16="http://schemas.microsoft.com/office/drawing/2014/main" id="{71A8EE24-DE4E-4DFC-AC48-8A59255D6FCF}"/>
                </a:ext>
              </a:extLst>
            </p:cNvPr>
            <p:cNvGrpSpPr/>
            <p:nvPr/>
          </p:nvGrpSpPr>
          <p:grpSpPr>
            <a:xfrm>
              <a:off x="3594101" y="1757045"/>
              <a:ext cx="1915795" cy="2090420"/>
              <a:chOff x="5305424" y="2638424"/>
              <a:chExt cx="1579563" cy="1577975"/>
            </a:xfrm>
            <a:solidFill>
              <a:srgbClr val="000000">
                <a:alpha val="60000"/>
              </a:srgbClr>
            </a:solidFill>
            <a:effectLst>
              <a:outerShdw blurRad="190500" dir="2700000" algn="tl" rotWithShape="0">
                <a:prstClr val="black">
                  <a:alpha val="41000"/>
                </a:prstClr>
              </a:outerShdw>
            </a:effectLst>
          </p:grpSpPr>
          <p:sp>
            <p:nvSpPr>
              <p:cNvPr id="51" name="Freeform 6">
                <a:extLst>
                  <a:ext uri="{FF2B5EF4-FFF2-40B4-BE49-F238E27FC236}">
                    <a16:creationId xmlns:a16="http://schemas.microsoft.com/office/drawing/2014/main" id="{9C454B9C-89B5-4B03-A518-F47E650B6387}"/>
                  </a:ext>
                </a:extLst>
              </p:cNvPr>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5" name="Freeform 7">
                <a:extLst>
                  <a:ext uri="{FF2B5EF4-FFF2-40B4-BE49-F238E27FC236}">
                    <a16:creationId xmlns:a16="http://schemas.microsoft.com/office/drawing/2014/main" id="{BE61D0F7-C839-42F6-A561-5156242C177E}"/>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F1808D14-F542-47F0-A66B-A089BB749676}"/>
                </a:ext>
              </a:extLst>
            </p:cNvPr>
            <p:cNvGrpSpPr/>
            <p:nvPr/>
          </p:nvGrpSpPr>
          <p:grpSpPr>
            <a:xfrm>
              <a:off x="4676141" y="2894965"/>
              <a:ext cx="2404745" cy="2622550"/>
              <a:chOff x="5102225" y="2441575"/>
              <a:chExt cx="1982788" cy="1979613"/>
            </a:xfrm>
            <a:solidFill>
              <a:srgbClr val="000000">
                <a:alpha val="60000"/>
              </a:srgbClr>
            </a:solidFill>
            <a:effectLst>
              <a:outerShdw blurRad="190500" dir="2700000" algn="tl" rotWithShape="0">
                <a:prstClr val="black">
                  <a:alpha val="41000"/>
                </a:prstClr>
              </a:outerShdw>
            </a:effectLst>
          </p:grpSpPr>
          <p:sp>
            <p:nvSpPr>
              <p:cNvPr id="67" name="Freeform 12">
                <a:extLst>
                  <a:ext uri="{FF2B5EF4-FFF2-40B4-BE49-F238E27FC236}">
                    <a16:creationId xmlns:a16="http://schemas.microsoft.com/office/drawing/2014/main" id="{27E6E531-3E0C-4DB3-8C25-401D545FEA2C}"/>
                  </a:ext>
                </a:extLst>
              </p:cNvPr>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8" name="Freeform 13">
                <a:extLst>
                  <a:ext uri="{FF2B5EF4-FFF2-40B4-BE49-F238E27FC236}">
                    <a16:creationId xmlns:a16="http://schemas.microsoft.com/office/drawing/2014/main" id="{5B40CAB1-97EF-4EA9-8C8A-5640E6DC57E2}"/>
                  </a:ext>
                </a:extLst>
              </p:cNvPr>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69" name="组合 68">
              <a:extLst>
                <a:ext uri="{FF2B5EF4-FFF2-40B4-BE49-F238E27FC236}">
                  <a16:creationId xmlns:a16="http://schemas.microsoft.com/office/drawing/2014/main" id="{ECEA671C-E0DE-417A-AF36-C50171705F89}"/>
                </a:ext>
              </a:extLst>
            </p:cNvPr>
            <p:cNvGrpSpPr/>
            <p:nvPr/>
          </p:nvGrpSpPr>
          <p:grpSpPr>
            <a:xfrm>
              <a:off x="6713221" y="2443480"/>
              <a:ext cx="1576705" cy="1747520"/>
              <a:chOff x="5803900" y="2852738"/>
              <a:chExt cx="1300163" cy="1319212"/>
            </a:xfrm>
            <a:solidFill>
              <a:srgbClr val="000000">
                <a:alpha val="60000"/>
              </a:srgbClr>
            </a:solidFill>
            <a:effectLst>
              <a:outerShdw blurRad="190500" dir="2700000" algn="tl" rotWithShape="0">
                <a:prstClr val="black">
                  <a:alpha val="41000"/>
                </a:prstClr>
              </a:outerShdw>
            </a:effectLst>
          </p:grpSpPr>
          <p:sp>
            <p:nvSpPr>
              <p:cNvPr id="70" name="Freeform 18">
                <a:extLst>
                  <a:ext uri="{FF2B5EF4-FFF2-40B4-BE49-F238E27FC236}">
                    <a16:creationId xmlns:a16="http://schemas.microsoft.com/office/drawing/2014/main" id="{A7C96FA1-280F-4F60-9DB6-DC91E89D4623}"/>
                  </a:ext>
                </a:extLst>
              </p:cNvPr>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1" name="Freeform 19">
                <a:extLst>
                  <a:ext uri="{FF2B5EF4-FFF2-40B4-BE49-F238E27FC236}">
                    <a16:creationId xmlns:a16="http://schemas.microsoft.com/office/drawing/2014/main" id="{B3CD9048-5509-493D-BE4E-BD8FD43391D9}"/>
                  </a:ext>
                </a:extLst>
              </p:cNvPr>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72" name="TextBox 17">
              <a:extLst>
                <a:ext uri="{FF2B5EF4-FFF2-40B4-BE49-F238E27FC236}">
                  <a16:creationId xmlns:a16="http://schemas.microsoft.com/office/drawing/2014/main" id="{168D60D6-0271-4880-A912-FC4E5206EBE4}"/>
                </a:ext>
              </a:extLst>
            </p:cNvPr>
            <p:cNvSpPr txBox="1"/>
            <p:nvPr/>
          </p:nvSpPr>
          <p:spPr>
            <a:xfrm>
              <a:off x="1828165" y="3124200"/>
              <a:ext cx="1609090" cy="345440"/>
            </a:xfrm>
            <a:prstGeom prst="rect">
              <a:avLst/>
            </a:prstGeom>
            <a:noFill/>
          </p:spPr>
          <p:txBody>
            <a:bodyPr wrap="square" lIns="68580" tIns="34290" rIns="68580" bIns="34290" rtlCol="0" anchor="ctr">
              <a:spAutoFit/>
            </a:bodyPr>
            <a:lstStyle/>
            <a:p>
              <a:pPr lvl="0"/>
              <a:r>
                <a:rPr lang="zh-CN" altLang="en-US" dirty="0">
                  <a:solidFill>
                    <a:schemeClr val="bg1"/>
                  </a:solidFill>
                  <a:latin typeface="微软雅黑" panose="020B0503020204020204" pitchFamily="34" charset="-122"/>
                  <a:ea typeface="微软雅黑" panose="020B0503020204020204" pitchFamily="34" charset="-122"/>
                  <a:cs typeface="华文黑体" pitchFamily="2" charset="-122"/>
                </a:rPr>
                <a:t>保证用户体验</a:t>
              </a:r>
            </a:p>
          </p:txBody>
        </p:sp>
        <p:sp>
          <p:nvSpPr>
            <p:cNvPr id="73" name="TextBox 19">
              <a:extLst>
                <a:ext uri="{FF2B5EF4-FFF2-40B4-BE49-F238E27FC236}">
                  <a16:creationId xmlns:a16="http://schemas.microsoft.com/office/drawing/2014/main" id="{D2C82AD2-3F6E-4E1A-AFE1-0A9324E35893}"/>
                </a:ext>
              </a:extLst>
            </p:cNvPr>
            <p:cNvSpPr txBox="1"/>
            <p:nvPr/>
          </p:nvSpPr>
          <p:spPr>
            <a:xfrm>
              <a:off x="2230121" y="4690110"/>
              <a:ext cx="2051685" cy="345440"/>
            </a:xfrm>
            <a:prstGeom prst="rect">
              <a:avLst/>
            </a:prstGeom>
            <a:noFill/>
          </p:spPr>
          <p:txBody>
            <a:bodyPr wrap="square" lIns="68580" tIns="34290" rIns="68580" bIns="34290" rtlCol="0" anchor="ctr">
              <a:spAutoFit/>
            </a:bodyPr>
            <a:lstStyle/>
            <a:p>
              <a:pPr lvl="0"/>
              <a:r>
                <a:rPr lang="zh-CN" altLang="en-US">
                  <a:solidFill>
                    <a:schemeClr val="bg1"/>
                  </a:solidFill>
                  <a:latin typeface="微软雅黑" panose="020B0503020204020204" pitchFamily="34" charset="-122"/>
                  <a:ea typeface="微软雅黑" panose="020B0503020204020204" pitchFamily="34" charset="-122"/>
                  <a:cs typeface="华文黑体" pitchFamily="2" charset="-122"/>
                </a:rPr>
                <a:t>第一时间快速止损</a:t>
              </a:r>
            </a:p>
          </p:txBody>
        </p:sp>
        <p:sp>
          <p:nvSpPr>
            <p:cNvPr id="74" name="矩形 73">
              <a:extLst>
                <a:ext uri="{FF2B5EF4-FFF2-40B4-BE49-F238E27FC236}">
                  <a16:creationId xmlns:a16="http://schemas.microsoft.com/office/drawing/2014/main" id="{BBEAD7C6-3655-410D-A2EA-E15F5042EE52}"/>
                </a:ext>
              </a:extLst>
            </p:cNvPr>
            <p:cNvSpPr/>
            <p:nvPr/>
          </p:nvSpPr>
          <p:spPr>
            <a:xfrm>
              <a:off x="2927351" y="4191001"/>
              <a:ext cx="1520825" cy="437515"/>
            </a:xfrm>
            <a:prstGeom prst="rect">
              <a:avLst/>
            </a:prstGeom>
          </p:spPr>
          <p:txBody>
            <a:bodyPr wrap="square" lIns="68580" tIns="34290" rIns="68580" bIns="34290">
              <a:spAutoFit/>
            </a:bodyPr>
            <a:lstStyle/>
            <a:p>
              <a:pPr algn="ctr"/>
              <a:r>
                <a:rPr lang="zh-CN" altLang="en-US" sz="2400" b="1" dirty="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华文黑体" pitchFamily="2" charset="-122"/>
                </a:rPr>
                <a:t>快速反应</a:t>
              </a:r>
            </a:p>
          </p:txBody>
        </p:sp>
        <p:sp>
          <p:nvSpPr>
            <p:cNvPr id="75" name="TextBox 21">
              <a:extLst>
                <a:ext uri="{FF2B5EF4-FFF2-40B4-BE49-F238E27FC236}">
                  <a16:creationId xmlns:a16="http://schemas.microsoft.com/office/drawing/2014/main" id="{3C62E9C4-FA54-437F-A819-B9C2C9EA4482}"/>
                </a:ext>
              </a:extLst>
            </p:cNvPr>
            <p:cNvSpPr txBox="1"/>
            <p:nvPr/>
          </p:nvSpPr>
          <p:spPr>
            <a:xfrm>
              <a:off x="8470901" y="2450465"/>
              <a:ext cx="2046605" cy="345440"/>
            </a:xfrm>
            <a:prstGeom prst="rect">
              <a:avLst/>
            </a:prstGeom>
            <a:noFill/>
          </p:spPr>
          <p:txBody>
            <a:bodyPr wrap="square" lIns="68580" tIns="34290" rIns="68580" bIns="34290" rtlCol="0" anchor="ctr">
              <a:spAutoFit/>
            </a:bodyPr>
            <a:lstStyle/>
            <a:p>
              <a:pPr lvl="0"/>
              <a:r>
                <a:rPr lang="zh-CN" altLang="en-US" dirty="0">
                  <a:solidFill>
                    <a:schemeClr val="bg1"/>
                  </a:solidFill>
                  <a:latin typeface="微软雅黑" panose="020B0503020204020204" pitchFamily="34" charset="-122"/>
                  <a:ea typeface="微软雅黑" panose="020B0503020204020204" pitchFamily="34" charset="-122"/>
                  <a:cs typeface="华文黑体" pitchFamily="2" charset="-122"/>
                </a:rPr>
                <a:t>及时发现恶意行为</a:t>
              </a:r>
            </a:p>
          </p:txBody>
        </p:sp>
        <p:sp>
          <p:nvSpPr>
            <p:cNvPr id="76" name="矩形 75">
              <a:extLst>
                <a:ext uri="{FF2B5EF4-FFF2-40B4-BE49-F238E27FC236}">
                  <a16:creationId xmlns:a16="http://schemas.microsoft.com/office/drawing/2014/main" id="{1D617E12-CCAC-46EC-95E1-80ADD549A5BA}"/>
                </a:ext>
              </a:extLst>
            </p:cNvPr>
            <p:cNvSpPr/>
            <p:nvPr/>
          </p:nvSpPr>
          <p:spPr>
            <a:xfrm>
              <a:off x="7048501" y="1895476"/>
              <a:ext cx="1520825" cy="437515"/>
            </a:xfrm>
            <a:prstGeom prst="rect">
              <a:avLst/>
            </a:prstGeom>
          </p:spPr>
          <p:txBody>
            <a:bodyPr wrap="square" lIns="68580" tIns="34290" rIns="68580" bIns="34290">
              <a:spAutoFit/>
            </a:bodyPr>
            <a:lstStyle/>
            <a:p>
              <a:pPr algn="ctr"/>
              <a:r>
                <a:rPr lang="zh-CN" altLang="en-US" sz="2400" b="1" dirty="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华文黑体" pitchFamily="2" charset="-122"/>
                </a:rPr>
                <a:t>重检测</a:t>
              </a:r>
            </a:p>
          </p:txBody>
        </p:sp>
        <p:cxnSp>
          <p:nvCxnSpPr>
            <p:cNvPr id="77" name="肘形连接符 25">
              <a:extLst>
                <a:ext uri="{FF2B5EF4-FFF2-40B4-BE49-F238E27FC236}">
                  <a16:creationId xmlns:a16="http://schemas.microsoft.com/office/drawing/2014/main" id="{CD09528B-96C0-488A-9703-E37D5CE55788}"/>
                </a:ext>
              </a:extLst>
            </p:cNvPr>
            <p:cNvCxnSpPr/>
            <p:nvPr/>
          </p:nvCxnSpPr>
          <p:spPr>
            <a:xfrm>
              <a:off x="1991360" y="2997200"/>
              <a:ext cx="2028190" cy="511810"/>
            </a:xfrm>
            <a:prstGeom prst="bentConnector3">
              <a:avLst>
                <a:gd name="adj1" fmla="val 65998"/>
              </a:avLst>
            </a:prstGeom>
            <a:ln>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肘形连接符 26">
              <a:extLst>
                <a:ext uri="{FF2B5EF4-FFF2-40B4-BE49-F238E27FC236}">
                  <a16:creationId xmlns:a16="http://schemas.microsoft.com/office/drawing/2014/main" id="{1BA17BD9-DC08-4044-8F56-B6C537540757}"/>
                </a:ext>
              </a:extLst>
            </p:cNvPr>
            <p:cNvCxnSpPr/>
            <p:nvPr/>
          </p:nvCxnSpPr>
          <p:spPr>
            <a:xfrm>
              <a:off x="2423160" y="4653280"/>
              <a:ext cx="2945130" cy="468630"/>
            </a:xfrm>
            <a:prstGeom prst="bentConnector3">
              <a:avLst>
                <a:gd name="adj1" fmla="val 59443"/>
              </a:avLst>
            </a:prstGeom>
            <a:ln>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肘形连接符 28">
              <a:extLst>
                <a:ext uri="{FF2B5EF4-FFF2-40B4-BE49-F238E27FC236}">
                  <a16:creationId xmlns:a16="http://schemas.microsoft.com/office/drawing/2014/main" id="{EF8497EE-142B-4B63-9BD9-7A99D2EEBD3B}"/>
                </a:ext>
              </a:extLst>
            </p:cNvPr>
            <p:cNvCxnSpPr/>
            <p:nvPr/>
          </p:nvCxnSpPr>
          <p:spPr>
            <a:xfrm>
              <a:off x="7103745" y="2348866"/>
              <a:ext cx="3168650" cy="575945"/>
            </a:xfrm>
            <a:prstGeom prst="bentConnector3">
              <a:avLst>
                <a:gd name="adj1" fmla="val 41262"/>
              </a:avLst>
            </a:prstGeom>
            <a:ln>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05843A04-C7B1-4691-8079-9D7AA6F2FF97}"/>
                </a:ext>
              </a:extLst>
            </p:cNvPr>
            <p:cNvSpPr/>
            <p:nvPr/>
          </p:nvSpPr>
          <p:spPr>
            <a:xfrm>
              <a:off x="1828166" y="2466341"/>
              <a:ext cx="1520825" cy="437515"/>
            </a:xfrm>
            <a:prstGeom prst="rect">
              <a:avLst/>
            </a:prstGeom>
          </p:spPr>
          <p:txBody>
            <a:bodyPr wrap="square" lIns="68580" tIns="34290" rIns="68580" bIns="34290">
              <a:spAutoFit/>
            </a:bodyPr>
            <a:lstStyle/>
            <a:p>
              <a:pPr algn="ctr"/>
              <a:r>
                <a:rPr lang="zh-CN" altLang="en-US" sz="2400" b="1" dirty="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华文黑体" pitchFamily="2" charset="-122"/>
                </a:rPr>
                <a:t>轻管控</a:t>
              </a:r>
            </a:p>
          </p:txBody>
        </p:sp>
      </p:grpSp>
    </p:spTree>
    <p:extLst>
      <p:ext uri="{BB962C8B-B14F-4D97-AF65-F5344CB8AC3E}">
        <p14:creationId xmlns:p14="http://schemas.microsoft.com/office/powerpoint/2010/main" val="1365809018"/>
      </p:ext>
    </p:extLst>
  </p:cSld>
  <p:clrMapOvr>
    <a:masterClrMapping/>
  </p:clrMapOvr>
  <p:transition spd="slow">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防护体系</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27" name="图片 6">
            <a:extLst>
              <a:ext uri="{FF2B5EF4-FFF2-40B4-BE49-F238E27FC236}">
                <a16:creationId xmlns:a16="http://schemas.microsoft.com/office/drawing/2014/main" id="{A77266D6-7F7E-4C43-9B5A-C5C56CECDD50}"/>
              </a:ext>
            </a:extLst>
          </p:cNvPr>
          <p:cNvPicPr>
            <a:picLocks noChangeAspect="1"/>
          </p:cNvPicPr>
          <p:nvPr/>
        </p:nvPicPr>
        <p:blipFill>
          <a:blip r:embed="rId3"/>
          <a:stretch>
            <a:fillRect/>
          </a:stretch>
        </p:blipFill>
        <p:spPr>
          <a:xfrm>
            <a:off x="2455658" y="1571564"/>
            <a:ext cx="7291070" cy="4860925"/>
          </a:xfrm>
          <a:prstGeom prst="rect">
            <a:avLst/>
          </a:prstGeom>
          <a:noFill/>
          <a:ln w="9525">
            <a:noFill/>
          </a:ln>
        </p:spPr>
      </p:pic>
    </p:spTree>
    <p:extLst>
      <p:ext uri="{BB962C8B-B14F-4D97-AF65-F5344CB8AC3E}">
        <p14:creationId xmlns:p14="http://schemas.microsoft.com/office/powerpoint/2010/main" val="3778760186"/>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4803729" cy="584775"/>
            </a:xfrm>
            <a:prstGeom prst="rect">
              <a:avLst/>
            </a:prstGeom>
            <a:noFill/>
          </p:spPr>
          <p:txBody>
            <a:bodyPr wrap="square" rtlCol="0">
              <a:spAutoFit/>
            </a:bodyPr>
            <a:lstStyle/>
            <a:p>
              <a:r>
                <a:rPr lang="zh-CN" altLang="en-US" sz="3200" b="1" dirty="0">
                  <a:solidFill>
                    <a:schemeClr val="bg1"/>
                  </a:solidFill>
                  <a:latin typeface="+mn-ea"/>
                </a:rPr>
                <a:t>苹果</a:t>
              </a:r>
              <a:r>
                <a:rPr lang="en-US" altLang="zh-CN" sz="3200" b="1" dirty="0">
                  <a:solidFill>
                    <a:schemeClr val="bg1"/>
                  </a:solidFill>
                  <a:latin typeface="+mn-ea"/>
                </a:rPr>
                <a:t>36</a:t>
              </a:r>
              <a:r>
                <a:rPr lang="zh-CN" altLang="en-US" sz="3200" b="1" dirty="0">
                  <a:solidFill>
                    <a:schemeClr val="bg1"/>
                  </a:solidFill>
                  <a:latin typeface="+mn-ea"/>
                </a:rPr>
                <a:t>技术薅羊毛过亿</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40" name="文本框 39">
            <a:extLst>
              <a:ext uri="{FF2B5EF4-FFF2-40B4-BE49-F238E27FC236}">
                <a16:creationId xmlns:a16="http://schemas.microsoft.com/office/drawing/2014/main" id="{F0CB7F2B-A720-4358-997F-B8FF833780DF}"/>
              </a:ext>
            </a:extLst>
          </p:cNvPr>
          <p:cNvSpPr txBox="1"/>
          <p:nvPr/>
        </p:nvSpPr>
        <p:spPr>
          <a:xfrm>
            <a:off x="5442170" y="1991332"/>
            <a:ext cx="6519982" cy="33728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苹果公司在向用户收取费用时，设计了40元以下小额充值，可以不经验证购买，先派发商品的安全策略，目的是为了改善用户体验。</a:t>
            </a:r>
          </a:p>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然而，狡诈的黑产人员却把它发展成一门可以牟利的生意。自2016年初开始，一种名为“苹果36充值”的技术悄然在黑产圈盛行，游戏行业成为了最主要的受害群体。利用这一技术薅羊毛过亿。</a:t>
            </a:r>
          </a:p>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黑产人员利用苹果的这一策略漏洞，绑定一张没有余额的银行卡或者虚拟银行卡，再通过家庭共享支付（即用一个主帐号绑定最多8个附属帐号，所有附属帐号的消费都可以通过主帐号进行支付）进行盗刷。通过该模式，薅羊毛过亿。</a:t>
            </a:r>
          </a:p>
        </p:txBody>
      </p:sp>
      <p:sp>
        <p:nvSpPr>
          <p:cNvPr id="2" name="矩形 1">
            <a:extLst>
              <a:ext uri="{FF2B5EF4-FFF2-40B4-BE49-F238E27FC236}">
                <a16:creationId xmlns:a16="http://schemas.microsoft.com/office/drawing/2014/main" id="{14C65F7E-4419-41D7-9CEC-5D269B3F4002}"/>
              </a:ext>
            </a:extLst>
          </p:cNvPr>
          <p:cNvSpPr/>
          <p:nvPr/>
        </p:nvSpPr>
        <p:spPr>
          <a:xfrm>
            <a:off x="5729111" y="6208878"/>
            <a:ext cx="6096000" cy="307777"/>
          </a:xfrm>
          <a:prstGeom prst="rect">
            <a:avLst/>
          </a:prstGeom>
        </p:spPr>
        <p:txBody>
          <a:bodyPr>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来源：http://www.freebuf.com/articles/others-articles/133311.html</a:t>
            </a:r>
            <a:endParaRPr lang="zh-CN" altLang="en-US" sz="1400" dirty="0"/>
          </a:p>
        </p:txBody>
      </p:sp>
      <p:sp>
        <p:nvSpPr>
          <p:cNvPr id="47" name="Rectangle 12">
            <a:extLst>
              <a:ext uri="{FF2B5EF4-FFF2-40B4-BE49-F238E27FC236}">
                <a16:creationId xmlns:a16="http://schemas.microsoft.com/office/drawing/2014/main" id="{3231852D-DCBA-4B34-A620-D9A66E80F0AF}"/>
              </a:ext>
            </a:extLst>
          </p:cNvPr>
          <p:cNvSpPr/>
          <p:nvPr/>
        </p:nvSpPr>
        <p:spPr>
          <a:xfrm>
            <a:off x="5390582" y="1925728"/>
            <a:ext cx="6586560" cy="3860800"/>
          </a:xfrm>
          <a:prstGeom prst="rect">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cs typeface="+mn-ea"/>
              <a:sym typeface="+mn-lt"/>
            </a:endParaRPr>
          </a:p>
        </p:txBody>
      </p:sp>
      <p:grpSp>
        <p:nvGrpSpPr>
          <p:cNvPr id="23" name="组合 22">
            <a:extLst>
              <a:ext uri="{FF2B5EF4-FFF2-40B4-BE49-F238E27FC236}">
                <a16:creationId xmlns:a16="http://schemas.microsoft.com/office/drawing/2014/main" id="{24260C5B-C6C9-49B8-85E5-F3B40E3493FB}"/>
              </a:ext>
            </a:extLst>
          </p:cNvPr>
          <p:cNvGrpSpPr/>
          <p:nvPr/>
        </p:nvGrpSpPr>
        <p:grpSpPr>
          <a:xfrm>
            <a:off x="237289" y="1940718"/>
            <a:ext cx="5108323" cy="3860800"/>
            <a:chOff x="237289" y="1940718"/>
            <a:chExt cx="5108323" cy="3860800"/>
          </a:xfrm>
        </p:grpSpPr>
        <p:pic>
          <p:nvPicPr>
            <p:cNvPr id="39" name="图片 38">
              <a:extLst>
                <a:ext uri="{FF2B5EF4-FFF2-40B4-BE49-F238E27FC236}">
                  <a16:creationId xmlns:a16="http://schemas.microsoft.com/office/drawing/2014/main" id="{04DB2914-33DF-4B4C-A827-667DAD245C25}"/>
                </a:ext>
              </a:extLst>
            </p:cNvPr>
            <p:cNvPicPr>
              <a:picLocks noChangeAspect="1"/>
            </p:cNvPicPr>
            <p:nvPr/>
          </p:nvPicPr>
          <p:blipFill>
            <a:blip r:embed="rId3"/>
            <a:stretch>
              <a:fillRect/>
            </a:stretch>
          </p:blipFill>
          <p:spPr>
            <a:xfrm>
              <a:off x="237289" y="1940718"/>
              <a:ext cx="5108323" cy="3860800"/>
            </a:xfrm>
            <a:prstGeom prst="rect">
              <a:avLst/>
            </a:prstGeom>
          </p:spPr>
        </p:pic>
        <p:cxnSp>
          <p:nvCxnSpPr>
            <p:cNvPr id="22" name="直接连接符 21">
              <a:extLst>
                <a:ext uri="{FF2B5EF4-FFF2-40B4-BE49-F238E27FC236}">
                  <a16:creationId xmlns:a16="http://schemas.microsoft.com/office/drawing/2014/main" id="{BD942EF3-B4D7-4695-9BCF-854E055A4282}"/>
                </a:ext>
              </a:extLst>
            </p:cNvPr>
            <p:cNvCxnSpPr/>
            <p:nvPr/>
          </p:nvCxnSpPr>
          <p:spPr>
            <a:xfrm flipH="1">
              <a:off x="694843" y="5801518"/>
              <a:ext cx="4643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2640161"/>
      </p:ext>
    </p:extLst>
  </p:cSld>
  <p:clrMapOvr>
    <a:masterClrMapping/>
  </p:clrMapOvr>
  <p:transition spd="slow">
    <p:comb/>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开发安全基线</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2" name="矩形 1">
            <a:extLst>
              <a:ext uri="{FF2B5EF4-FFF2-40B4-BE49-F238E27FC236}">
                <a16:creationId xmlns:a16="http://schemas.microsoft.com/office/drawing/2014/main" id="{96DB8EE5-22FC-4D4D-AC36-64E6AE7A2CB0}"/>
              </a:ext>
            </a:extLst>
          </p:cNvPr>
          <p:cNvSpPr/>
          <p:nvPr/>
        </p:nvSpPr>
        <p:spPr>
          <a:xfrm>
            <a:off x="1711090" y="2902577"/>
            <a:ext cx="8780206" cy="1477328"/>
          </a:xfrm>
          <a:prstGeom prst="rect">
            <a:avLst/>
          </a:prstGeom>
        </p:spPr>
        <p:txBody>
          <a:bodyPr wrap="square">
            <a:spAutoFit/>
          </a:bodyPr>
          <a:lstStyle/>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开发安全基线是针对互联网营销活动信息系统威胁分析的结果，制定相应的安全需求，安全设计要求，安全编码要求。并在互联网营销活动信息系统开发过程中实施管理，保证开发安全基线的落地。</a:t>
            </a:r>
          </a:p>
        </p:txBody>
      </p:sp>
    </p:spTree>
    <p:extLst>
      <p:ext uri="{BB962C8B-B14F-4D97-AF65-F5344CB8AC3E}">
        <p14:creationId xmlns:p14="http://schemas.microsoft.com/office/powerpoint/2010/main" val="731894210"/>
      </p:ext>
    </p:extLst>
  </p:cSld>
  <p:clrMapOvr>
    <a:masterClrMapping/>
  </p:clrMapOvr>
  <p:transition spd="slow">
    <p:comb/>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开发安全基线</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aphicFrame>
        <p:nvGraphicFramePr>
          <p:cNvPr id="3" name="表格 2">
            <a:extLst>
              <a:ext uri="{FF2B5EF4-FFF2-40B4-BE49-F238E27FC236}">
                <a16:creationId xmlns:a16="http://schemas.microsoft.com/office/drawing/2014/main" id="{A6502975-43E4-421B-A869-CF11177F0595}"/>
              </a:ext>
            </a:extLst>
          </p:cNvPr>
          <p:cNvGraphicFramePr>
            <a:graphicFrameLocks noGrp="1"/>
          </p:cNvGraphicFramePr>
          <p:nvPr>
            <p:extLst>
              <p:ext uri="{D42A27DB-BD31-4B8C-83A1-F6EECF244321}">
                <p14:modId xmlns:p14="http://schemas.microsoft.com/office/powerpoint/2010/main" val="3475104849"/>
              </p:ext>
            </p:extLst>
          </p:nvPr>
        </p:nvGraphicFramePr>
        <p:xfrm>
          <a:off x="1165589" y="1493729"/>
          <a:ext cx="9556490" cy="4630801"/>
        </p:xfrm>
        <a:graphic>
          <a:graphicData uri="http://schemas.openxmlformats.org/drawingml/2006/table">
            <a:tbl>
              <a:tblPr firstRow="1" bandRow="1">
                <a:tableStyleId>{5C22544A-7EE6-4342-B048-85BDC9FD1C3A}</a:tableStyleId>
              </a:tblPr>
              <a:tblGrid>
                <a:gridCol w="1911298">
                  <a:extLst>
                    <a:ext uri="{9D8B030D-6E8A-4147-A177-3AD203B41FA5}">
                      <a16:colId xmlns:a16="http://schemas.microsoft.com/office/drawing/2014/main" val="3448580760"/>
                    </a:ext>
                  </a:extLst>
                </a:gridCol>
                <a:gridCol w="1911298">
                  <a:extLst>
                    <a:ext uri="{9D8B030D-6E8A-4147-A177-3AD203B41FA5}">
                      <a16:colId xmlns:a16="http://schemas.microsoft.com/office/drawing/2014/main" val="2550458125"/>
                    </a:ext>
                  </a:extLst>
                </a:gridCol>
                <a:gridCol w="1911298">
                  <a:extLst>
                    <a:ext uri="{9D8B030D-6E8A-4147-A177-3AD203B41FA5}">
                      <a16:colId xmlns:a16="http://schemas.microsoft.com/office/drawing/2014/main" val="4134933817"/>
                    </a:ext>
                  </a:extLst>
                </a:gridCol>
                <a:gridCol w="1911298">
                  <a:extLst>
                    <a:ext uri="{9D8B030D-6E8A-4147-A177-3AD203B41FA5}">
                      <a16:colId xmlns:a16="http://schemas.microsoft.com/office/drawing/2014/main" val="149747861"/>
                    </a:ext>
                  </a:extLst>
                </a:gridCol>
                <a:gridCol w="1911298">
                  <a:extLst>
                    <a:ext uri="{9D8B030D-6E8A-4147-A177-3AD203B41FA5}">
                      <a16:colId xmlns:a16="http://schemas.microsoft.com/office/drawing/2014/main" val="984601485"/>
                    </a:ext>
                  </a:extLst>
                </a:gridCol>
              </a:tblGrid>
              <a:tr h="1619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3">
                              <a:lumMod val="50000"/>
                            </a:schemeClr>
                          </a:solidFill>
                          <a:latin typeface="微软雅黑" panose="020B0503020204020204" pitchFamily="34" charset="-122"/>
                          <a:ea typeface="微软雅黑" panose="020B0503020204020204" pitchFamily="34" charset="-122"/>
                        </a:rPr>
                        <a:t>基础安全需求</a:t>
                      </a:r>
                      <a:endParaRPr lang="zh-CN" altLang="en-US" sz="2800" dirty="0">
                        <a:solidFill>
                          <a:schemeClr val="accent3">
                            <a:lumMod val="50000"/>
                          </a:schemeClr>
                        </a:solidFill>
                        <a:latin typeface="微软雅黑" panose="020B0503020204020204" pitchFamily="34" charset="-122"/>
                        <a:ea typeface="微软雅黑" panose="020B0503020204020204" pitchFamily="34" charset="-122"/>
                      </a:endParaRPr>
                    </a:p>
                  </a:txBody>
                  <a:tcPr>
                    <a:solidFill>
                      <a:schemeClr val="accent3">
                        <a:lumMod val="20000"/>
                        <a:lumOff val="80000"/>
                      </a:schemeClr>
                    </a:solidFill>
                  </a:tcPr>
                </a:tc>
                <a:tc hMerge="1">
                  <a:txBody>
                    <a:bodyPr/>
                    <a:lstStyle/>
                    <a:p>
                      <a:endParaRPr lang="zh-CN" altLang="en-US" dirty="0"/>
                    </a:p>
                  </a:txBody>
                  <a:tcPr>
                    <a:solidFill>
                      <a:schemeClr val="accent3">
                        <a:lumMod val="20000"/>
                        <a:lumOff val="80000"/>
                      </a:schemeClr>
                    </a:solidFill>
                  </a:tcPr>
                </a:tc>
                <a:tc hMerge="1">
                  <a:txBody>
                    <a:bodyPr/>
                    <a:lstStyle/>
                    <a:p>
                      <a:endParaRPr lang="zh-CN" altLang="en-US" dirty="0"/>
                    </a:p>
                  </a:txBody>
                  <a:tcPr>
                    <a:solidFill>
                      <a:schemeClr val="accent3">
                        <a:lumMod val="20000"/>
                        <a:lumOff val="80000"/>
                      </a:schemeClr>
                    </a:solidFill>
                  </a:tcPr>
                </a:tc>
                <a:tc hMerge="1">
                  <a:txBody>
                    <a:bodyPr/>
                    <a:lstStyle/>
                    <a:p>
                      <a:endParaRPr lang="zh-CN" altLang="en-US" dirty="0"/>
                    </a:p>
                  </a:txBody>
                  <a:tcPr>
                    <a:solidFill>
                      <a:schemeClr val="accent3">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800" dirty="0">
                        <a:solidFill>
                          <a:schemeClr val="accent3">
                            <a:lumMod val="50000"/>
                          </a:schemeClr>
                        </a:solidFill>
                        <a:latin typeface="微软雅黑" panose="020B0503020204020204" pitchFamily="34" charset="-122"/>
                        <a:ea typeface="微软雅黑" panose="020B0503020204020204" pitchFamily="34" charset="-122"/>
                      </a:endParaRPr>
                    </a:p>
                  </a:txBody>
                  <a:tcPr>
                    <a:solidFill>
                      <a:schemeClr val="accent3">
                        <a:lumMod val="20000"/>
                        <a:lumOff val="80000"/>
                      </a:schemeClr>
                    </a:solidFill>
                  </a:tcPr>
                </a:tc>
                <a:extLst>
                  <a:ext uri="{0D108BD9-81ED-4DB2-BD59-A6C34878D82A}">
                    <a16:rowId xmlns:a16="http://schemas.microsoft.com/office/drawing/2014/main" val="1340672625"/>
                  </a:ext>
                </a:extLst>
              </a:tr>
              <a:tr h="370840">
                <a:tc>
                  <a:txBody>
                    <a:bodyPr/>
                    <a:lstStyle/>
                    <a:p>
                      <a:pPr algn="ctr"/>
                      <a:r>
                        <a:rPr lang="zh-CN" altLang="en-US" b="0" i="0" dirty="0">
                          <a:solidFill>
                            <a:schemeClr val="bg1"/>
                          </a:solidFill>
                        </a:rPr>
                        <a:t>技术性安全</a:t>
                      </a:r>
                    </a:p>
                  </a:txBody>
                  <a:tcPr>
                    <a:solidFill>
                      <a:schemeClr val="accent4">
                        <a:lumMod val="75000"/>
                      </a:schemeClr>
                    </a:solidFill>
                  </a:tcPr>
                </a:tc>
                <a:tc>
                  <a:txBody>
                    <a:bodyPr/>
                    <a:lstStyle/>
                    <a:p>
                      <a:pPr algn="ctr"/>
                      <a:r>
                        <a:rPr lang="zh-CN" altLang="en-US" b="0" i="0" dirty="0">
                          <a:solidFill>
                            <a:schemeClr val="bg1"/>
                          </a:solidFill>
                        </a:rPr>
                        <a:t>应用安全</a:t>
                      </a:r>
                    </a:p>
                  </a:txBody>
                  <a:tcP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dirty="0">
                          <a:solidFill>
                            <a:schemeClr val="bg1"/>
                          </a:solidFill>
                          <a:latin typeface="微软雅黑" panose="020B0503020204020204" pitchFamily="34" charset="-122"/>
                          <a:ea typeface="微软雅黑" panose="020B0503020204020204" pitchFamily="34" charset="-122"/>
                        </a:rPr>
                        <a:t>网络</a:t>
                      </a:r>
                      <a:r>
                        <a:rPr lang="en-US" altLang="zh-CN" sz="1800" b="0" i="0" dirty="0">
                          <a:solidFill>
                            <a:schemeClr val="bg1"/>
                          </a:solidFill>
                          <a:latin typeface="微软雅黑" panose="020B0503020204020204" pitchFamily="34" charset="-122"/>
                          <a:ea typeface="微软雅黑" panose="020B0503020204020204" pitchFamily="34" charset="-122"/>
                        </a:rPr>
                        <a:t>/</a:t>
                      </a:r>
                      <a:r>
                        <a:rPr lang="zh-CN" altLang="en-US" sz="1800" b="0" i="0" dirty="0">
                          <a:solidFill>
                            <a:schemeClr val="bg1"/>
                          </a:solidFill>
                          <a:latin typeface="微软雅黑" panose="020B0503020204020204" pitchFamily="34" charset="-122"/>
                          <a:ea typeface="微软雅黑" panose="020B0503020204020204" pitchFamily="34" charset="-122"/>
                        </a:rPr>
                        <a:t>通信安全</a:t>
                      </a:r>
                    </a:p>
                  </a:txBody>
                  <a:tcP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dirty="0">
                          <a:solidFill>
                            <a:schemeClr val="bg1"/>
                          </a:solidFill>
                          <a:latin typeface="微软雅黑" panose="020B0503020204020204" pitchFamily="34" charset="-122"/>
                          <a:ea typeface="微软雅黑" panose="020B0503020204020204" pitchFamily="34" charset="-122"/>
                        </a:rPr>
                        <a:t>部署安全</a:t>
                      </a:r>
                    </a:p>
                  </a:txBody>
                  <a:tcP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dirty="0">
                          <a:solidFill>
                            <a:schemeClr val="bg1"/>
                          </a:solidFill>
                          <a:latin typeface="微软雅黑" panose="020B0503020204020204" pitchFamily="34" charset="-122"/>
                          <a:ea typeface="微软雅黑" panose="020B0503020204020204" pitchFamily="34" charset="-122"/>
                        </a:rPr>
                        <a:t>特殊安全需求</a:t>
                      </a:r>
                    </a:p>
                  </a:txBody>
                  <a:tcPr>
                    <a:solidFill>
                      <a:schemeClr val="accent4">
                        <a:lumMod val="75000"/>
                      </a:schemeClr>
                    </a:solidFill>
                  </a:tcPr>
                </a:tc>
                <a:extLst>
                  <a:ext uri="{0D108BD9-81ED-4DB2-BD59-A6C34878D82A}">
                    <a16:rowId xmlns:a16="http://schemas.microsoft.com/office/drawing/2014/main" val="2763173188"/>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latin typeface="微软雅黑" panose="020B0503020204020204" pitchFamily="34" charset="-122"/>
                          <a:ea typeface="微软雅黑" panose="020B0503020204020204" pitchFamily="34" charset="-122"/>
                        </a:rPr>
                        <a:t>加密算法</a:t>
                      </a:r>
                    </a:p>
                  </a:txBody>
                  <a:tcPr>
                    <a:noFill/>
                  </a:tcPr>
                </a:tc>
                <a:tc>
                  <a:txBody>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身份认证</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会话安全</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访问控制</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输入校验</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数据安全</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文件上传下载</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图片验证码</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短信</a:t>
                      </a:r>
                    </a:p>
                    <a:p>
                      <a:pPr lvl="0">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APP</a:t>
                      </a:r>
                      <a:r>
                        <a:rPr lang="zh-CN" altLang="en-US" sz="1400" dirty="0">
                          <a:solidFill>
                            <a:schemeClr val="bg1"/>
                          </a:solidFill>
                          <a:latin typeface="微软雅黑" panose="020B0503020204020204" pitchFamily="34" charset="-122"/>
                          <a:ea typeface="微软雅黑" panose="020B0503020204020204" pitchFamily="34" charset="-122"/>
                        </a:rPr>
                        <a:t>客户端安全</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微信公众平台</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安全审计</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系统容错</a:t>
                      </a:r>
                    </a:p>
                  </a:txBody>
                  <a:tcPr>
                    <a:noFill/>
                  </a:tcPr>
                </a:tc>
                <a:tc>
                  <a:txBody>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网络边界防护</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网络和协议</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第三方系统对接</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商户证书管理</a:t>
                      </a:r>
                    </a:p>
                    <a:p>
                      <a:pPr>
                        <a:lnSpc>
                          <a:spcPct val="150000"/>
                        </a:lnSpc>
                      </a:pPr>
                      <a:endParaRPr lang="zh-CN" altLang="en-US" sz="1400" dirty="0">
                        <a:solidFill>
                          <a:schemeClr val="bg1"/>
                        </a:solidFill>
                      </a:endParaRPr>
                    </a:p>
                  </a:txBody>
                  <a:tcPr>
                    <a:noFill/>
                  </a:tcPr>
                </a:tc>
                <a:tc>
                  <a:txBody>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主机安全</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应用部署</a:t>
                      </a:r>
                    </a:p>
                    <a:p>
                      <a:pPr>
                        <a:lnSpc>
                          <a:spcPct val="150000"/>
                        </a:lnSpc>
                      </a:pPr>
                      <a:endParaRPr lang="zh-CN" altLang="en-US" sz="1400" dirty="0">
                        <a:solidFill>
                          <a:schemeClr val="bg1"/>
                        </a:solidFill>
                      </a:endParaRPr>
                    </a:p>
                  </a:txBody>
                  <a:tcPr>
                    <a:noFill/>
                  </a:tcPr>
                </a:tc>
                <a:tc>
                  <a:txBody>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互联网金融</a:t>
                      </a: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积分兑换</a:t>
                      </a:r>
                    </a:p>
                    <a:p>
                      <a:pPr>
                        <a:lnSpc>
                          <a:spcPct val="150000"/>
                        </a:lnSpc>
                      </a:pPr>
                      <a:endParaRPr lang="zh-CN" altLang="en-US" sz="1400" dirty="0">
                        <a:solidFill>
                          <a:schemeClr val="bg1"/>
                        </a:solidFill>
                      </a:endParaRPr>
                    </a:p>
                  </a:txBody>
                  <a:tcPr>
                    <a:noFill/>
                  </a:tcPr>
                </a:tc>
                <a:extLst>
                  <a:ext uri="{0D108BD9-81ED-4DB2-BD59-A6C34878D82A}">
                    <a16:rowId xmlns:a16="http://schemas.microsoft.com/office/drawing/2014/main" val="1605858215"/>
                  </a:ext>
                </a:extLst>
              </a:tr>
            </a:tbl>
          </a:graphicData>
        </a:graphic>
      </p:graphicFrame>
    </p:spTree>
    <p:extLst>
      <p:ext uri="{BB962C8B-B14F-4D97-AF65-F5344CB8AC3E}">
        <p14:creationId xmlns:p14="http://schemas.microsoft.com/office/powerpoint/2010/main" val="507568318"/>
      </p:ext>
    </p:extLst>
  </p:cSld>
  <p:clrMapOvr>
    <a:masterClrMapping/>
  </p:clrMapOvr>
  <p:transition spd="slow">
    <p:comb/>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安全检测规范</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9" name="文本框 8">
            <a:extLst>
              <a:ext uri="{FF2B5EF4-FFF2-40B4-BE49-F238E27FC236}">
                <a16:creationId xmlns:a16="http://schemas.microsoft.com/office/drawing/2014/main" id="{918730F9-6333-46C5-B7EA-B6AF775C9D31}"/>
              </a:ext>
            </a:extLst>
          </p:cNvPr>
          <p:cNvSpPr txBox="1"/>
          <p:nvPr/>
        </p:nvSpPr>
        <p:spPr>
          <a:xfrm>
            <a:off x="1508697" y="1373680"/>
            <a:ext cx="8881081" cy="961289"/>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安全检测规范是针对互联网营销活动信息系统威胁分析的结果，制定完备的安全检测内容和要求，保证安全检测的有效性和高效率，实现系统的安全上线。</a:t>
            </a:r>
          </a:p>
        </p:txBody>
      </p:sp>
      <p:pic>
        <p:nvPicPr>
          <p:cNvPr id="10" name="table">
            <a:extLst>
              <a:ext uri="{FF2B5EF4-FFF2-40B4-BE49-F238E27FC236}">
                <a16:creationId xmlns:a16="http://schemas.microsoft.com/office/drawing/2014/main" id="{DA5F73EF-7BDC-4F59-856D-97C032461EBA}"/>
              </a:ext>
            </a:extLst>
          </p:cNvPr>
          <p:cNvPicPr>
            <a:picLocks noChangeAspect="1"/>
          </p:cNvPicPr>
          <p:nvPr/>
        </p:nvPicPr>
        <p:blipFill>
          <a:blip r:embed="rId3"/>
          <a:stretch>
            <a:fillRect/>
          </a:stretch>
        </p:blipFill>
        <p:spPr>
          <a:xfrm>
            <a:off x="1754771" y="2583140"/>
            <a:ext cx="8388932" cy="3977585"/>
          </a:xfrm>
          <a:prstGeom prst="rect">
            <a:avLst/>
          </a:prstGeom>
        </p:spPr>
      </p:pic>
    </p:spTree>
    <p:extLst>
      <p:ext uri="{BB962C8B-B14F-4D97-AF65-F5344CB8AC3E}">
        <p14:creationId xmlns:p14="http://schemas.microsoft.com/office/powerpoint/2010/main" val="387406883"/>
      </p:ext>
    </p:extLst>
  </p:cSld>
  <p:clrMapOvr>
    <a:masterClrMapping/>
  </p:clrMapOvr>
  <p:transition spd="slow">
    <p:comb/>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大数据技术</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1" name="文本框 10">
            <a:extLst>
              <a:ext uri="{FF2B5EF4-FFF2-40B4-BE49-F238E27FC236}">
                <a16:creationId xmlns:a16="http://schemas.microsoft.com/office/drawing/2014/main" id="{78F498F0-DCB1-4811-A52E-7F79FBACDBC4}"/>
              </a:ext>
            </a:extLst>
          </p:cNvPr>
          <p:cNvSpPr txBox="1"/>
          <p:nvPr/>
        </p:nvSpPr>
        <p:spPr>
          <a:xfrm>
            <a:off x="7210772" y="2281010"/>
            <a:ext cx="4366712" cy="304698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上图展示了一张汇集了多个数据源的羊毛党数据图谱，从图谱中可以直观的多看到一台安卓设备通过多次刷机形成了19台虚拟设备，这19台设备注册了19个账号完成了19次薅羊毛行动的数据轨迹。</a:t>
            </a:r>
          </a:p>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依托于大数据技术我们可以建立羊毛人群精细化运营的核心能力：数据共享能力、识别能力和处理能力。</a:t>
            </a:r>
          </a:p>
        </p:txBody>
      </p:sp>
      <p:pic>
        <p:nvPicPr>
          <p:cNvPr id="12" name="图片 2" descr="http://www.cbdio.com/image/attachement/jpg/site2/20160823/3417eb9bbd901925fea654.jpg">
            <a:extLst>
              <a:ext uri="{FF2B5EF4-FFF2-40B4-BE49-F238E27FC236}">
                <a16:creationId xmlns:a16="http://schemas.microsoft.com/office/drawing/2014/main" id="{0153EEBE-105A-47F5-B554-CDDE421E1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4931" y="1649401"/>
            <a:ext cx="6424930" cy="4310206"/>
          </a:xfrm>
          <a:prstGeom prst="rect">
            <a:avLst/>
          </a:prstGeom>
          <a:noFill/>
          <a:ln>
            <a:noFill/>
          </a:ln>
        </p:spPr>
      </p:pic>
    </p:spTree>
    <p:extLst>
      <p:ext uri="{BB962C8B-B14F-4D97-AF65-F5344CB8AC3E}">
        <p14:creationId xmlns:p14="http://schemas.microsoft.com/office/powerpoint/2010/main" val="459132872"/>
      </p:ext>
    </p:extLst>
  </p:cSld>
  <p:clrMapOvr>
    <a:masterClrMapping/>
  </p:clrMapOvr>
  <p:transition spd="slow">
    <p:comb/>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大数据技术</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2" name="组合 1">
            <a:extLst>
              <a:ext uri="{FF2B5EF4-FFF2-40B4-BE49-F238E27FC236}">
                <a16:creationId xmlns:a16="http://schemas.microsoft.com/office/drawing/2014/main" id="{43C079EB-E13C-4283-9B67-E6D434D01FF6}"/>
              </a:ext>
            </a:extLst>
          </p:cNvPr>
          <p:cNvGrpSpPr/>
          <p:nvPr/>
        </p:nvGrpSpPr>
        <p:grpSpPr>
          <a:xfrm>
            <a:off x="1373287" y="2134404"/>
            <a:ext cx="9850236" cy="3560585"/>
            <a:chOff x="2606675" y="2284413"/>
            <a:chExt cx="6985001" cy="3317875"/>
          </a:xfrm>
        </p:grpSpPr>
        <p:sp>
          <p:nvSpPr>
            <p:cNvPr id="10" name="MH_Other_1">
              <a:extLst>
                <a:ext uri="{FF2B5EF4-FFF2-40B4-BE49-F238E27FC236}">
                  <a16:creationId xmlns:a16="http://schemas.microsoft.com/office/drawing/2014/main" id="{232C5FBD-CACB-46C6-8B52-E4E3B41E8DDF}"/>
                </a:ext>
              </a:extLst>
            </p:cNvPr>
            <p:cNvSpPr/>
            <p:nvPr>
              <p:custDataLst>
                <p:tags r:id="rId1"/>
              </p:custDataLst>
            </p:nvPr>
          </p:nvSpPr>
          <p:spPr>
            <a:xfrm>
              <a:off x="2606675" y="2284413"/>
              <a:ext cx="1455738" cy="977900"/>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8E7EBF"/>
            </a:solidFill>
            <a:ln w="25400">
              <a:solidFill>
                <a:srgbClr val="8977AE"/>
              </a:solidFill>
            </a:ln>
          </p:spPr>
          <p:style>
            <a:lnRef idx="2">
              <a:schemeClr val="accent1">
                <a:shade val="50000"/>
              </a:schemeClr>
            </a:lnRef>
            <a:fillRef idx="1">
              <a:schemeClr val="accent1"/>
            </a:fillRef>
            <a:effectRef idx="0">
              <a:schemeClr val="accent1"/>
            </a:effectRef>
            <a:fontRef idx="minor">
              <a:schemeClr val="lt1"/>
            </a:fontRef>
          </p:style>
          <p:txBody>
            <a:bodyPr lIns="144000" bIns="360000" anchor="ctr">
              <a:normAutofit/>
            </a:bodyPr>
            <a:lstStyle/>
            <a:p>
              <a:pPr>
                <a:defRPr/>
              </a:pPr>
              <a:r>
                <a:rPr lang="zh-CN" altLang="en-US" sz="2400" dirty="0">
                  <a:solidFill>
                    <a:srgbClr val="FFFFFF"/>
                  </a:solidFill>
                  <a:latin typeface="Calibri" panose="020F0502020204030204" pitchFamily="34" charset="0"/>
                  <a:ea typeface="微软雅黑" panose="020B0503020204020204" pitchFamily="34" charset="-122"/>
                </a:rPr>
                <a:t>数据</a:t>
              </a:r>
            </a:p>
          </p:txBody>
        </p:sp>
        <p:sp>
          <p:nvSpPr>
            <p:cNvPr id="13" name="MH_Other_2">
              <a:extLst>
                <a:ext uri="{FF2B5EF4-FFF2-40B4-BE49-F238E27FC236}">
                  <a16:creationId xmlns:a16="http://schemas.microsoft.com/office/drawing/2014/main" id="{658CD8EC-71F7-4428-B5F8-A5B1AA9D6DC3}"/>
                </a:ext>
              </a:extLst>
            </p:cNvPr>
            <p:cNvSpPr/>
            <p:nvPr>
              <p:custDataLst>
                <p:tags r:id="rId2"/>
              </p:custDataLst>
            </p:nvPr>
          </p:nvSpPr>
          <p:spPr>
            <a:xfrm>
              <a:off x="4449764" y="2284413"/>
              <a:ext cx="1455737" cy="977900"/>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1F9ED1"/>
            </a:solidFill>
            <a:ln w="25400">
              <a:solidFill>
                <a:srgbClr val="259ED3"/>
              </a:solidFill>
            </a:ln>
          </p:spPr>
          <p:style>
            <a:lnRef idx="2">
              <a:schemeClr val="accent1">
                <a:shade val="50000"/>
              </a:schemeClr>
            </a:lnRef>
            <a:fillRef idx="1">
              <a:schemeClr val="accent1"/>
            </a:fillRef>
            <a:effectRef idx="0">
              <a:schemeClr val="accent1"/>
            </a:effectRef>
            <a:fontRef idx="minor">
              <a:schemeClr val="lt1"/>
            </a:fontRef>
          </p:style>
          <p:txBody>
            <a:bodyPr lIns="144000" bIns="360000" anchor="ctr">
              <a:normAutofit/>
            </a:bodyPr>
            <a:lstStyle/>
            <a:p>
              <a:pPr>
                <a:defRPr/>
              </a:pPr>
              <a:r>
                <a:rPr lang="zh-CN" altLang="en-US" sz="2400" dirty="0">
                  <a:solidFill>
                    <a:srgbClr val="FFFFFF"/>
                  </a:solidFill>
                  <a:latin typeface="Calibri" panose="020F0502020204030204" pitchFamily="34" charset="0"/>
                  <a:ea typeface="微软雅黑" panose="020B0503020204020204" pitchFamily="34" charset="-122"/>
                </a:rPr>
                <a:t>识别</a:t>
              </a:r>
            </a:p>
          </p:txBody>
        </p:sp>
        <p:sp>
          <p:nvSpPr>
            <p:cNvPr id="14" name="MH_Other_3">
              <a:extLst>
                <a:ext uri="{FF2B5EF4-FFF2-40B4-BE49-F238E27FC236}">
                  <a16:creationId xmlns:a16="http://schemas.microsoft.com/office/drawing/2014/main" id="{63D67C9C-0944-4000-8257-FF06E8D6FC49}"/>
                </a:ext>
              </a:extLst>
            </p:cNvPr>
            <p:cNvSpPr/>
            <p:nvPr>
              <p:custDataLst>
                <p:tags r:id="rId3"/>
              </p:custDataLst>
            </p:nvPr>
          </p:nvSpPr>
          <p:spPr>
            <a:xfrm>
              <a:off x="6292850" y="2284413"/>
              <a:ext cx="1455738" cy="977900"/>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74A028"/>
            </a:solidFill>
            <a:ln w="25400">
              <a:solidFill>
                <a:srgbClr val="71A031"/>
              </a:solidFill>
            </a:ln>
          </p:spPr>
          <p:style>
            <a:lnRef idx="2">
              <a:schemeClr val="accent1">
                <a:shade val="50000"/>
              </a:schemeClr>
            </a:lnRef>
            <a:fillRef idx="1">
              <a:schemeClr val="accent1"/>
            </a:fillRef>
            <a:effectRef idx="0">
              <a:schemeClr val="accent1"/>
            </a:effectRef>
            <a:fontRef idx="minor">
              <a:schemeClr val="lt1"/>
            </a:fontRef>
          </p:style>
          <p:txBody>
            <a:bodyPr lIns="144000" bIns="360000" anchor="ctr">
              <a:normAutofit/>
            </a:bodyPr>
            <a:lstStyle/>
            <a:p>
              <a:pPr>
                <a:defRPr/>
              </a:pPr>
              <a:r>
                <a:rPr lang="zh-CN" altLang="en-US" sz="2400" dirty="0">
                  <a:solidFill>
                    <a:srgbClr val="FFFFFF"/>
                  </a:solidFill>
                  <a:latin typeface="Calibri" panose="020F0502020204030204" pitchFamily="34" charset="0"/>
                  <a:ea typeface="微软雅黑" panose="020B0503020204020204" pitchFamily="34" charset="-122"/>
                </a:rPr>
                <a:t>分析</a:t>
              </a:r>
            </a:p>
          </p:txBody>
        </p:sp>
        <p:sp>
          <p:nvSpPr>
            <p:cNvPr id="15" name="MH_SubTitle_1">
              <a:extLst>
                <a:ext uri="{FF2B5EF4-FFF2-40B4-BE49-F238E27FC236}">
                  <a16:creationId xmlns:a16="http://schemas.microsoft.com/office/drawing/2014/main" id="{BDC42B65-871C-4CC0-A5E3-9C06BDE3BF75}"/>
                </a:ext>
              </a:extLst>
            </p:cNvPr>
            <p:cNvSpPr/>
            <p:nvPr>
              <p:custDataLst>
                <p:tags r:id="rId4"/>
              </p:custDataLst>
            </p:nvPr>
          </p:nvSpPr>
          <p:spPr>
            <a:xfrm>
              <a:off x="2606675" y="2520950"/>
              <a:ext cx="1455738" cy="3081338"/>
            </a:xfrm>
            <a:custGeom>
              <a:avLst/>
              <a:gdLst>
                <a:gd name="connsiteX0" fmla="*/ 1455420 w 1455420"/>
                <a:gd name="connsiteY0" fmla="*/ 0 h 3081281"/>
                <a:gd name="connsiteX1" fmla="*/ 1455420 w 1455420"/>
                <a:gd name="connsiteY1" fmla="*/ 755194 h 3081281"/>
                <a:gd name="connsiteX2" fmla="*/ 1455420 w 1455420"/>
                <a:gd name="connsiteY2" fmla="*/ 2617096 h 3081281"/>
                <a:gd name="connsiteX3" fmla="*/ 1455420 w 1455420"/>
                <a:gd name="connsiteY3" fmla="*/ 3081281 h 3081281"/>
                <a:gd name="connsiteX4" fmla="*/ 0 w 1455420"/>
                <a:gd name="connsiteY4" fmla="*/ 3081281 h 3081281"/>
                <a:gd name="connsiteX5" fmla="*/ 0 w 1455420"/>
                <a:gd name="connsiteY5" fmla="*/ 2617096 h 3081281"/>
                <a:gd name="connsiteX6" fmla="*/ 0 w 1455420"/>
                <a:gd name="connsiteY6" fmla="*/ 1593349 h 3081281"/>
                <a:gd name="connsiteX7" fmla="*/ 0 w 1455420"/>
                <a:gd name="connsiteY7" fmla="*/ 838155 h 30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5420" h="3081281">
                  <a:moveTo>
                    <a:pt x="1455420" y="0"/>
                  </a:moveTo>
                  <a:lnTo>
                    <a:pt x="1455420" y="755194"/>
                  </a:lnTo>
                  <a:lnTo>
                    <a:pt x="1455420" y="2617096"/>
                  </a:lnTo>
                  <a:lnTo>
                    <a:pt x="1455420" y="3081281"/>
                  </a:lnTo>
                  <a:lnTo>
                    <a:pt x="0" y="3081281"/>
                  </a:lnTo>
                  <a:lnTo>
                    <a:pt x="0" y="2617096"/>
                  </a:lnTo>
                  <a:lnTo>
                    <a:pt x="0" y="1593349"/>
                  </a:lnTo>
                  <a:lnTo>
                    <a:pt x="0" y="838155"/>
                  </a:lnTo>
                  <a:close/>
                </a:path>
              </a:pathLst>
            </a:custGeom>
            <a:solidFill>
              <a:srgbClr val="FFFFFF"/>
            </a:solidFill>
            <a:ln w="25400">
              <a:solidFill>
                <a:srgbClr val="8977AE"/>
              </a:solidFill>
            </a:ln>
          </p:spPr>
          <p:style>
            <a:lnRef idx="2">
              <a:schemeClr val="accent1">
                <a:shade val="50000"/>
              </a:schemeClr>
            </a:lnRef>
            <a:fillRef idx="1">
              <a:schemeClr val="accent1"/>
            </a:fillRef>
            <a:effectRef idx="0">
              <a:schemeClr val="accent1"/>
            </a:effectRef>
            <a:fontRef idx="minor">
              <a:schemeClr val="lt1"/>
            </a:fontRef>
          </p:style>
          <p:txBody>
            <a:bodyPr tIns="720000" anchor="ctr">
              <a:normAutofit/>
            </a:bodyPr>
            <a:lstStyle/>
            <a:p>
              <a:pPr algn="ctr">
                <a:lnSpc>
                  <a:spcPct val="120000"/>
                </a:lnSpc>
                <a:defRPr/>
              </a:pPr>
              <a:endParaRPr lang="zh-CN" altLang="en-US" sz="2000" dirty="0">
                <a:solidFill>
                  <a:srgbClr val="333333"/>
                </a:solidFill>
                <a:latin typeface="Calibri" panose="020F0502020204030204" pitchFamily="34" charset="0"/>
                <a:ea typeface="微软雅黑" panose="020B0503020204020204" pitchFamily="34" charset="-122"/>
              </a:endParaRPr>
            </a:p>
          </p:txBody>
        </p:sp>
        <p:sp>
          <p:nvSpPr>
            <p:cNvPr id="16" name="MH_Other_4">
              <a:extLst>
                <a:ext uri="{FF2B5EF4-FFF2-40B4-BE49-F238E27FC236}">
                  <a16:creationId xmlns:a16="http://schemas.microsoft.com/office/drawing/2014/main" id="{6C1E3F89-E7E6-4BE4-8366-80D4D2D8E3C8}"/>
                </a:ext>
              </a:extLst>
            </p:cNvPr>
            <p:cNvSpPr/>
            <p:nvPr>
              <p:custDataLst>
                <p:tags r:id="rId5"/>
              </p:custDataLst>
            </p:nvPr>
          </p:nvSpPr>
          <p:spPr>
            <a:xfrm>
              <a:off x="8135939" y="2284413"/>
              <a:ext cx="1455737" cy="977900"/>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F38B15"/>
            </a:solidFill>
            <a:ln w="25400">
              <a:solidFill>
                <a:srgbClr val="E5821B"/>
              </a:solidFill>
            </a:ln>
          </p:spPr>
          <p:style>
            <a:lnRef idx="2">
              <a:schemeClr val="accent1">
                <a:shade val="50000"/>
              </a:schemeClr>
            </a:lnRef>
            <a:fillRef idx="1">
              <a:schemeClr val="accent1"/>
            </a:fillRef>
            <a:effectRef idx="0">
              <a:schemeClr val="accent1"/>
            </a:effectRef>
            <a:fontRef idx="minor">
              <a:schemeClr val="lt1"/>
            </a:fontRef>
          </p:style>
          <p:txBody>
            <a:bodyPr lIns="144000" bIns="360000" anchor="ctr">
              <a:normAutofit/>
            </a:bodyPr>
            <a:lstStyle/>
            <a:p>
              <a:pPr>
                <a:defRPr/>
              </a:pPr>
              <a:r>
                <a:rPr lang="zh-CN" altLang="en-US" sz="2400" dirty="0">
                  <a:solidFill>
                    <a:srgbClr val="FFFFFF"/>
                  </a:solidFill>
                  <a:latin typeface="Calibri" panose="020F0502020204030204" pitchFamily="34" charset="0"/>
                  <a:ea typeface="微软雅黑" panose="020B0503020204020204" pitchFamily="34" charset="-122"/>
                </a:rPr>
                <a:t>处理</a:t>
              </a:r>
            </a:p>
          </p:txBody>
        </p:sp>
        <p:sp>
          <p:nvSpPr>
            <p:cNvPr id="17" name="MH_SubTitle_2">
              <a:extLst>
                <a:ext uri="{FF2B5EF4-FFF2-40B4-BE49-F238E27FC236}">
                  <a16:creationId xmlns:a16="http://schemas.microsoft.com/office/drawing/2014/main" id="{F72FD096-3A49-40FD-B3A1-78DEE988FD58}"/>
                </a:ext>
              </a:extLst>
            </p:cNvPr>
            <p:cNvSpPr/>
            <p:nvPr>
              <p:custDataLst>
                <p:tags r:id="rId6"/>
              </p:custDataLst>
            </p:nvPr>
          </p:nvSpPr>
          <p:spPr>
            <a:xfrm>
              <a:off x="4449764" y="2520950"/>
              <a:ext cx="1455737" cy="3081338"/>
            </a:xfrm>
            <a:custGeom>
              <a:avLst/>
              <a:gdLst>
                <a:gd name="connsiteX0" fmla="*/ 1455420 w 1455420"/>
                <a:gd name="connsiteY0" fmla="*/ 0 h 3081281"/>
                <a:gd name="connsiteX1" fmla="*/ 1455420 w 1455420"/>
                <a:gd name="connsiteY1" fmla="*/ 755194 h 3081281"/>
                <a:gd name="connsiteX2" fmla="*/ 1455420 w 1455420"/>
                <a:gd name="connsiteY2" fmla="*/ 2617096 h 3081281"/>
                <a:gd name="connsiteX3" fmla="*/ 1455420 w 1455420"/>
                <a:gd name="connsiteY3" fmla="*/ 3081281 h 3081281"/>
                <a:gd name="connsiteX4" fmla="*/ 0 w 1455420"/>
                <a:gd name="connsiteY4" fmla="*/ 3081281 h 3081281"/>
                <a:gd name="connsiteX5" fmla="*/ 0 w 1455420"/>
                <a:gd name="connsiteY5" fmla="*/ 2617096 h 3081281"/>
                <a:gd name="connsiteX6" fmla="*/ 0 w 1455420"/>
                <a:gd name="connsiteY6" fmla="*/ 1593349 h 3081281"/>
                <a:gd name="connsiteX7" fmla="*/ 0 w 1455420"/>
                <a:gd name="connsiteY7" fmla="*/ 838155 h 30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5420" h="3081281">
                  <a:moveTo>
                    <a:pt x="1455420" y="0"/>
                  </a:moveTo>
                  <a:lnTo>
                    <a:pt x="1455420" y="755194"/>
                  </a:lnTo>
                  <a:lnTo>
                    <a:pt x="1455420" y="2617096"/>
                  </a:lnTo>
                  <a:lnTo>
                    <a:pt x="1455420" y="3081281"/>
                  </a:lnTo>
                  <a:lnTo>
                    <a:pt x="0" y="3081281"/>
                  </a:lnTo>
                  <a:lnTo>
                    <a:pt x="0" y="2617096"/>
                  </a:lnTo>
                  <a:lnTo>
                    <a:pt x="0" y="1593349"/>
                  </a:lnTo>
                  <a:lnTo>
                    <a:pt x="0" y="838155"/>
                  </a:lnTo>
                  <a:close/>
                </a:path>
              </a:pathLst>
            </a:custGeom>
            <a:solidFill>
              <a:srgbClr val="FFFFFF"/>
            </a:solidFill>
            <a:ln w="25400">
              <a:solidFill>
                <a:srgbClr val="259ED3"/>
              </a:solidFill>
            </a:ln>
          </p:spPr>
          <p:style>
            <a:lnRef idx="2">
              <a:schemeClr val="accent1">
                <a:shade val="50000"/>
              </a:schemeClr>
            </a:lnRef>
            <a:fillRef idx="1">
              <a:schemeClr val="accent1"/>
            </a:fillRef>
            <a:effectRef idx="0">
              <a:schemeClr val="accent1"/>
            </a:effectRef>
            <a:fontRef idx="minor">
              <a:schemeClr val="lt1"/>
            </a:fontRef>
          </p:style>
          <p:txBody>
            <a:bodyPr tIns="720000" anchor="ctr">
              <a:normAutofit/>
            </a:bodyPr>
            <a:lstStyle/>
            <a:p>
              <a:pPr algn="ctr">
                <a:lnSpc>
                  <a:spcPct val="120000"/>
                </a:lnSpc>
                <a:defRPr/>
              </a:pPr>
              <a:endParaRPr lang="zh-CN" altLang="en-US" sz="2000" dirty="0">
                <a:solidFill>
                  <a:srgbClr val="333333"/>
                </a:solidFill>
                <a:latin typeface="Calibri" panose="020F0502020204030204" pitchFamily="34" charset="0"/>
                <a:ea typeface="微软雅黑" panose="020B0503020204020204" pitchFamily="34" charset="-122"/>
              </a:endParaRPr>
            </a:p>
          </p:txBody>
        </p:sp>
        <p:sp>
          <p:nvSpPr>
            <p:cNvPr id="18" name="MH_SubTitle_3">
              <a:extLst>
                <a:ext uri="{FF2B5EF4-FFF2-40B4-BE49-F238E27FC236}">
                  <a16:creationId xmlns:a16="http://schemas.microsoft.com/office/drawing/2014/main" id="{2CF96AB9-EE3C-4496-A30D-4F9260063972}"/>
                </a:ext>
              </a:extLst>
            </p:cNvPr>
            <p:cNvSpPr/>
            <p:nvPr>
              <p:custDataLst>
                <p:tags r:id="rId7"/>
              </p:custDataLst>
            </p:nvPr>
          </p:nvSpPr>
          <p:spPr>
            <a:xfrm>
              <a:off x="6292850" y="2520950"/>
              <a:ext cx="1455738" cy="3081338"/>
            </a:xfrm>
            <a:custGeom>
              <a:avLst/>
              <a:gdLst>
                <a:gd name="connsiteX0" fmla="*/ 1455420 w 1455420"/>
                <a:gd name="connsiteY0" fmla="*/ 0 h 3081281"/>
                <a:gd name="connsiteX1" fmla="*/ 1455420 w 1455420"/>
                <a:gd name="connsiteY1" fmla="*/ 755194 h 3081281"/>
                <a:gd name="connsiteX2" fmla="*/ 1455420 w 1455420"/>
                <a:gd name="connsiteY2" fmla="*/ 2617096 h 3081281"/>
                <a:gd name="connsiteX3" fmla="*/ 1455420 w 1455420"/>
                <a:gd name="connsiteY3" fmla="*/ 3081281 h 3081281"/>
                <a:gd name="connsiteX4" fmla="*/ 0 w 1455420"/>
                <a:gd name="connsiteY4" fmla="*/ 3081281 h 3081281"/>
                <a:gd name="connsiteX5" fmla="*/ 0 w 1455420"/>
                <a:gd name="connsiteY5" fmla="*/ 2617096 h 3081281"/>
                <a:gd name="connsiteX6" fmla="*/ 0 w 1455420"/>
                <a:gd name="connsiteY6" fmla="*/ 1593349 h 3081281"/>
                <a:gd name="connsiteX7" fmla="*/ 0 w 1455420"/>
                <a:gd name="connsiteY7" fmla="*/ 838155 h 30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5420" h="3081281">
                  <a:moveTo>
                    <a:pt x="1455420" y="0"/>
                  </a:moveTo>
                  <a:lnTo>
                    <a:pt x="1455420" y="755194"/>
                  </a:lnTo>
                  <a:lnTo>
                    <a:pt x="1455420" y="2617096"/>
                  </a:lnTo>
                  <a:lnTo>
                    <a:pt x="1455420" y="3081281"/>
                  </a:lnTo>
                  <a:lnTo>
                    <a:pt x="0" y="3081281"/>
                  </a:lnTo>
                  <a:lnTo>
                    <a:pt x="0" y="2617096"/>
                  </a:lnTo>
                  <a:lnTo>
                    <a:pt x="0" y="1593349"/>
                  </a:lnTo>
                  <a:lnTo>
                    <a:pt x="0" y="838155"/>
                  </a:lnTo>
                  <a:close/>
                </a:path>
              </a:pathLst>
            </a:custGeom>
            <a:solidFill>
              <a:srgbClr val="FFFFFF"/>
            </a:solidFill>
            <a:ln w="25400">
              <a:solidFill>
                <a:srgbClr val="71A031"/>
              </a:solidFill>
            </a:ln>
          </p:spPr>
          <p:style>
            <a:lnRef idx="2">
              <a:schemeClr val="accent1">
                <a:shade val="50000"/>
              </a:schemeClr>
            </a:lnRef>
            <a:fillRef idx="1">
              <a:schemeClr val="accent1"/>
            </a:fillRef>
            <a:effectRef idx="0">
              <a:schemeClr val="accent1"/>
            </a:effectRef>
            <a:fontRef idx="minor">
              <a:schemeClr val="lt1"/>
            </a:fontRef>
          </p:style>
          <p:txBody>
            <a:bodyPr tIns="720000" anchor="ctr">
              <a:normAutofit/>
            </a:bodyPr>
            <a:lstStyle/>
            <a:p>
              <a:pPr algn="ctr">
                <a:lnSpc>
                  <a:spcPct val="120000"/>
                </a:lnSpc>
                <a:defRPr/>
              </a:pPr>
              <a:endParaRPr lang="zh-CN" altLang="en-US" sz="2000" dirty="0">
                <a:solidFill>
                  <a:srgbClr val="333333"/>
                </a:solidFill>
                <a:latin typeface="Calibri" panose="020F0502020204030204" pitchFamily="34" charset="0"/>
                <a:ea typeface="微软雅黑" panose="020B0503020204020204" pitchFamily="34" charset="-122"/>
              </a:endParaRPr>
            </a:p>
          </p:txBody>
        </p:sp>
        <p:sp>
          <p:nvSpPr>
            <p:cNvPr id="19" name="MH_SubTitle_4">
              <a:extLst>
                <a:ext uri="{FF2B5EF4-FFF2-40B4-BE49-F238E27FC236}">
                  <a16:creationId xmlns:a16="http://schemas.microsoft.com/office/drawing/2014/main" id="{F8CAD6F3-927A-44F8-9058-8659BA654822}"/>
                </a:ext>
              </a:extLst>
            </p:cNvPr>
            <p:cNvSpPr/>
            <p:nvPr>
              <p:custDataLst>
                <p:tags r:id="rId8"/>
              </p:custDataLst>
            </p:nvPr>
          </p:nvSpPr>
          <p:spPr>
            <a:xfrm>
              <a:off x="8135939" y="2520950"/>
              <a:ext cx="1455737" cy="3081338"/>
            </a:xfrm>
            <a:custGeom>
              <a:avLst/>
              <a:gdLst>
                <a:gd name="connsiteX0" fmla="*/ 1455420 w 1455420"/>
                <a:gd name="connsiteY0" fmla="*/ 0 h 3081281"/>
                <a:gd name="connsiteX1" fmla="*/ 1455420 w 1455420"/>
                <a:gd name="connsiteY1" fmla="*/ 755194 h 3081281"/>
                <a:gd name="connsiteX2" fmla="*/ 1455420 w 1455420"/>
                <a:gd name="connsiteY2" fmla="*/ 2617096 h 3081281"/>
                <a:gd name="connsiteX3" fmla="*/ 1455420 w 1455420"/>
                <a:gd name="connsiteY3" fmla="*/ 3081281 h 3081281"/>
                <a:gd name="connsiteX4" fmla="*/ 0 w 1455420"/>
                <a:gd name="connsiteY4" fmla="*/ 3081281 h 3081281"/>
                <a:gd name="connsiteX5" fmla="*/ 0 w 1455420"/>
                <a:gd name="connsiteY5" fmla="*/ 2617096 h 3081281"/>
                <a:gd name="connsiteX6" fmla="*/ 0 w 1455420"/>
                <a:gd name="connsiteY6" fmla="*/ 1593349 h 3081281"/>
                <a:gd name="connsiteX7" fmla="*/ 0 w 1455420"/>
                <a:gd name="connsiteY7" fmla="*/ 838155 h 30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5420" h="3081281">
                  <a:moveTo>
                    <a:pt x="1455420" y="0"/>
                  </a:moveTo>
                  <a:lnTo>
                    <a:pt x="1455420" y="755194"/>
                  </a:lnTo>
                  <a:lnTo>
                    <a:pt x="1455420" y="2617096"/>
                  </a:lnTo>
                  <a:lnTo>
                    <a:pt x="1455420" y="3081281"/>
                  </a:lnTo>
                  <a:lnTo>
                    <a:pt x="0" y="3081281"/>
                  </a:lnTo>
                  <a:lnTo>
                    <a:pt x="0" y="2617096"/>
                  </a:lnTo>
                  <a:lnTo>
                    <a:pt x="0" y="1593349"/>
                  </a:lnTo>
                  <a:lnTo>
                    <a:pt x="0" y="838155"/>
                  </a:lnTo>
                  <a:close/>
                </a:path>
              </a:pathLst>
            </a:custGeom>
            <a:solidFill>
              <a:srgbClr val="FFFFFF"/>
            </a:solidFill>
            <a:ln w="25400">
              <a:solidFill>
                <a:srgbClr val="E5821B"/>
              </a:solidFill>
            </a:ln>
          </p:spPr>
          <p:style>
            <a:lnRef idx="2">
              <a:schemeClr val="accent1">
                <a:shade val="50000"/>
              </a:schemeClr>
            </a:lnRef>
            <a:fillRef idx="1">
              <a:schemeClr val="accent1"/>
            </a:fillRef>
            <a:effectRef idx="0">
              <a:schemeClr val="accent1"/>
            </a:effectRef>
            <a:fontRef idx="minor">
              <a:schemeClr val="lt1"/>
            </a:fontRef>
          </p:style>
          <p:txBody>
            <a:bodyPr tIns="720000" anchor="ctr">
              <a:normAutofit/>
            </a:bodyPr>
            <a:lstStyle/>
            <a:p>
              <a:pPr algn="ctr">
                <a:lnSpc>
                  <a:spcPct val="120000"/>
                </a:lnSpc>
                <a:defRPr/>
              </a:pPr>
              <a:endParaRPr lang="zh-CN" altLang="en-US" sz="2000" dirty="0">
                <a:solidFill>
                  <a:srgbClr val="333333"/>
                </a:solidFill>
                <a:latin typeface="Calibri" panose="020F0502020204030204" pitchFamily="34" charset="0"/>
                <a:ea typeface="微软雅黑" panose="020B0503020204020204" pitchFamily="34" charset="-122"/>
              </a:endParaRPr>
            </a:p>
          </p:txBody>
        </p:sp>
      </p:grpSp>
      <p:sp>
        <p:nvSpPr>
          <p:cNvPr id="3" name="矩形 2">
            <a:extLst>
              <a:ext uri="{FF2B5EF4-FFF2-40B4-BE49-F238E27FC236}">
                <a16:creationId xmlns:a16="http://schemas.microsoft.com/office/drawing/2014/main" id="{C7F3840C-DB4E-403F-9645-878DFECBBFE3}"/>
              </a:ext>
            </a:extLst>
          </p:cNvPr>
          <p:cNvSpPr/>
          <p:nvPr/>
        </p:nvSpPr>
        <p:spPr>
          <a:xfrm>
            <a:off x="1532005" y="3499199"/>
            <a:ext cx="1688234" cy="83099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en-US" sz="1600" dirty="0"/>
              <a:t>客户数据</a:t>
            </a:r>
          </a:p>
          <a:p>
            <a:pPr marL="285750" lvl="0" indent="-285750">
              <a:lnSpc>
                <a:spcPct val="150000"/>
              </a:lnSpc>
              <a:buFont typeface="Wingdings" panose="05000000000000000000" pitchFamily="2" charset="2"/>
              <a:buChar char="l"/>
            </a:pPr>
            <a:r>
              <a:rPr lang="zh-CN" altLang="en-US" sz="1600" dirty="0"/>
              <a:t>威胁情报数据</a:t>
            </a:r>
          </a:p>
        </p:txBody>
      </p:sp>
      <p:sp>
        <p:nvSpPr>
          <p:cNvPr id="20" name="矩形 19">
            <a:extLst>
              <a:ext uri="{FF2B5EF4-FFF2-40B4-BE49-F238E27FC236}">
                <a16:creationId xmlns:a16="http://schemas.microsoft.com/office/drawing/2014/main" id="{6E3CCDF1-C1F5-49EA-93E6-E7AC8200B7AE}"/>
              </a:ext>
            </a:extLst>
          </p:cNvPr>
          <p:cNvSpPr/>
          <p:nvPr/>
        </p:nvSpPr>
        <p:spPr>
          <a:xfrm>
            <a:off x="4177832" y="3499199"/>
            <a:ext cx="1611365" cy="1200329"/>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en-US" sz="1600" dirty="0"/>
              <a:t>设备指纹</a:t>
            </a:r>
          </a:p>
          <a:p>
            <a:pPr marL="285750" lvl="0" indent="-285750">
              <a:lnSpc>
                <a:spcPct val="150000"/>
              </a:lnSpc>
              <a:buFont typeface="Wingdings" panose="05000000000000000000" pitchFamily="2" charset="2"/>
              <a:buChar char="l"/>
            </a:pPr>
            <a:r>
              <a:rPr lang="zh-CN" altLang="en-US" sz="1600" dirty="0"/>
              <a:t>反向探测</a:t>
            </a:r>
          </a:p>
          <a:p>
            <a:pPr marL="285750" lvl="0" indent="-285750">
              <a:lnSpc>
                <a:spcPct val="150000"/>
              </a:lnSpc>
              <a:buFont typeface="Wingdings" panose="05000000000000000000" pitchFamily="2" charset="2"/>
              <a:buChar char="l"/>
            </a:pPr>
            <a:r>
              <a:rPr lang="zh-CN" altLang="en-US" sz="1600" dirty="0"/>
              <a:t>主动爬虫</a:t>
            </a:r>
          </a:p>
        </p:txBody>
      </p:sp>
      <p:sp>
        <p:nvSpPr>
          <p:cNvPr id="21" name="矩形 20">
            <a:extLst>
              <a:ext uri="{FF2B5EF4-FFF2-40B4-BE49-F238E27FC236}">
                <a16:creationId xmlns:a16="http://schemas.microsoft.com/office/drawing/2014/main" id="{D0956C85-4B3D-438B-AB61-FF2C4AD0D1ED}"/>
              </a:ext>
            </a:extLst>
          </p:cNvPr>
          <p:cNvSpPr/>
          <p:nvPr/>
        </p:nvSpPr>
        <p:spPr>
          <a:xfrm>
            <a:off x="6618235" y="3499199"/>
            <a:ext cx="1611365" cy="338554"/>
          </a:xfrm>
          <a:prstGeom prst="rect">
            <a:avLst/>
          </a:prstGeom>
        </p:spPr>
        <p:txBody>
          <a:bodyPr wrap="square">
            <a:spAutoFit/>
          </a:bodyPr>
          <a:lstStyle/>
          <a:p>
            <a:pPr marL="285750" lvl="0" indent="-285750">
              <a:buFont typeface="Wingdings" panose="05000000000000000000" pitchFamily="2" charset="2"/>
              <a:buChar char="l"/>
            </a:pPr>
            <a:r>
              <a:rPr lang="zh-CN" altLang="en-US" sz="1600" dirty="0"/>
              <a:t>分析模型</a:t>
            </a:r>
          </a:p>
        </p:txBody>
      </p:sp>
      <p:sp>
        <p:nvSpPr>
          <p:cNvPr id="22" name="矩形 21">
            <a:extLst>
              <a:ext uri="{FF2B5EF4-FFF2-40B4-BE49-F238E27FC236}">
                <a16:creationId xmlns:a16="http://schemas.microsoft.com/office/drawing/2014/main" id="{C07513D6-E4E9-41F6-816C-68474F1611CB}"/>
              </a:ext>
            </a:extLst>
          </p:cNvPr>
          <p:cNvSpPr/>
          <p:nvPr/>
        </p:nvSpPr>
        <p:spPr>
          <a:xfrm>
            <a:off x="9170641" y="3410711"/>
            <a:ext cx="1949643" cy="2308324"/>
          </a:xfrm>
          <a:prstGeom prst="rect">
            <a:avLst/>
          </a:prstGeom>
        </p:spPr>
        <p:txBody>
          <a:bodyPr wrap="square">
            <a:spAutoFit/>
          </a:bodyPr>
          <a:lstStyle/>
          <a:p>
            <a:pPr marL="176213" lvl="0" indent="-176213" algn="just">
              <a:lnSpc>
                <a:spcPct val="150000"/>
              </a:lnSpc>
              <a:buFont typeface="Wingdings" panose="05000000000000000000" pitchFamily="2" charset="2"/>
              <a:buChar char="l"/>
            </a:pPr>
            <a:r>
              <a:rPr lang="zh-CN" altLang="en-US" sz="1600" dirty="0"/>
              <a:t>积极引导、降低成功率</a:t>
            </a:r>
          </a:p>
          <a:p>
            <a:pPr marL="176213" lvl="0" indent="-176213" algn="just">
              <a:lnSpc>
                <a:spcPct val="150000"/>
              </a:lnSpc>
              <a:buFont typeface="Wingdings" panose="05000000000000000000" pitchFamily="2" charset="2"/>
              <a:buChar char="l"/>
            </a:pPr>
            <a:r>
              <a:rPr lang="zh-CN" altLang="en-US" sz="1600" dirty="0"/>
              <a:t>提升参与难度和成本</a:t>
            </a:r>
          </a:p>
          <a:p>
            <a:pPr marL="176213" lvl="0" indent="-176213" algn="just">
              <a:lnSpc>
                <a:spcPct val="150000"/>
              </a:lnSpc>
              <a:buFont typeface="Wingdings" panose="05000000000000000000" pitchFamily="2" charset="2"/>
              <a:buChar char="l"/>
            </a:pPr>
            <a:r>
              <a:rPr lang="zh-CN" altLang="en-US" sz="1600" dirty="0"/>
              <a:t>特殊处理（冻结账户等）</a:t>
            </a:r>
          </a:p>
        </p:txBody>
      </p:sp>
    </p:spTree>
    <p:extLst>
      <p:ext uri="{BB962C8B-B14F-4D97-AF65-F5344CB8AC3E}">
        <p14:creationId xmlns:p14="http://schemas.microsoft.com/office/powerpoint/2010/main" val="765559061"/>
      </p:ext>
    </p:extLst>
  </p:cSld>
  <p:clrMapOvr>
    <a:masterClrMapping/>
  </p:clrMapOvr>
  <p:transition spd="slow">
    <p:comb/>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rPr>
                <a:t>大数据反欺诈平台</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4" name="矩形 3">
            <a:extLst>
              <a:ext uri="{FF2B5EF4-FFF2-40B4-BE49-F238E27FC236}">
                <a16:creationId xmlns:a16="http://schemas.microsoft.com/office/drawing/2014/main" id="{7C1F1611-2BFD-4C7A-8801-70355A8C1323}"/>
              </a:ext>
            </a:extLst>
          </p:cNvPr>
          <p:cNvSpPr/>
          <p:nvPr/>
        </p:nvSpPr>
        <p:spPr>
          <a:xfrm>
            <a:off x="1520542" y="2160072"/>
            <a:ext cx="9161301" cy="2951898"/>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大数据反欺诈平台依托于大数据技术，将互联网营销活动中的数据也导入大数据平台。利用威胁情报数据，增强黑产识别能力。能够在用户参加活动的时候，每进行一次操作，在背后做几项甚至几十项安全检查，通过多重数据关联叠加后利用特征工程找出羊毛人群的行为规则，快速识别羊毛党，并实现差异化管控：设置黑名单，面向黑名单用户，限制其在平台的行为操作，防止其薅取羊毛；面向灰名单用户，需结合阶段性考核指标，通过对阈值的调整，动态调整其规模；面向疑似潜在的价值用户，对其进行用户维系运营，最终实现整体的风险把控。</a:t>
            </a:r>
          </a:p>
        </p:txBody>
      </p:sp>
    </p:spTree>
    <p:extLst>
      <p:ext uri="{BB962C8B-B14F-4D97-AF65-F5344CB8AC3E}">
        <p14:creationId xmlns:p14="http://schemas.microsoft.com/office/powerpoint/2010/main" val="78453502"/>
      </p:ext>
    </p:extLst>
  </p:cSld>
  <p:clrMapOvr>
    <a:masterClrMapping/>
  </p:clrMapOvr>
  <p:transition spd="slow">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3DC05CEA-509D-4EB0-B919-BD685EA8246F}"/>
              </a:ext>
            </a:extLst>
          </p:cNvPr>
          <p:cNvGrpSpPr/>
          <p:nvPr/>
        </p:nvGrpSpPr>
        <p:grpSpPr>
          <a:xfrm>
            <a:off x="-12196" y="-1672"/>
            <a:ext cx="12226779" cy="827171"/>
            <a:chOff x="-12196" y="-1672"/>
            <a:chExt cx="12226779" cy="827171"/>
          </a:xfrm>
        </p:grpSpPr>
        <p:sp>
          <p:nvSpPr>
            <p:cNvPr id="53" name="文本框 52">
              <a:extLst>
                <a:ext uri="{FF2B5EF4-FFF2-40B4-BE49-F238E27FC236}">
                  <a16:creationId xmlns:a16="http://schemas.microsoft.com/office/drawing/2014/main" id="{4496CD7F-83CD-4E87-84F9-90F1C3BDD2FB}"/>
                </a:ext>
              </a:extLst>
            </p:cNvPr>
            <p:cNvSpPr txBox="1"/>
            <p:nvPr/>
          </p:nvSpPr>
          <p:spPr>
            <a:xfrm>
              <a:off x="2076756" y="161253"/>
              <a:ext cx="6551050" cy="584775"/>
            </a:xfrm>
            <a:prstGeom prst="rect">
              <a:avLst/>
            </a:prstGeom>
            <a:noFill/>
          </p:spPr>
          <p:txBody>
            <a:bodyPr wrap="square" rtlCol="0">
              <a:spAutoFit/>
            </a:bodyPr>
            <a:lstStyle/>
            <a:p>
              <a:r>
                <a:rPr lang="zh-CN" altLang="en-US" sz="3200" b="1" dirty="0">
                  <a:solidFill>
                    <a:schemeClr val="bg1"/>
                  </a:solidFill>
                </a:rPr>
                <a:t>统一兑换审批平台</a:t>
              </a:r>
              <a:endParaRPr lang="en-US" altLang="zh-CN" sz="3200" b="1" dirty="0">
                <a:solidFill>
                  <a:schemeClr val="bg1"/>
                </a:solidFill>
                <a:latin typeface="造字工房悦黑体验版常规体" pitchFamily="50" charset="-122"/>
                <a:ea typeface="造字工房悦黑体验版常规体" pitchFamily="50" charset="-122"/>
              </a:endParaRPr>
            </a:p>
          </p:txBody>
        </p:sp>
        <p:grpSp>
          <p:nvGrpSpPr>
            <p:cNvPr id="54" name="组合 53">
              <a:extLst>
                <a:ext uri="{FF2B5EF4-FFF2-40B4-BE49-F238E27FC236}">
                  <a16:creationId xmlns:a16="http://schemas.microsoft.com/office/drawing/2014/main" id="{0F12382B-09E5-4460-8BB3-B22A07F17664}"/>
                </a:ext>
              </a:extLst>
            </p:cNvPr>
            <p:cNvGrpSpPr/>
            <p:nvPr/>
          </p:nvGrpSpPr>
          <p:grpSpPr>
            <a:xfrm>
              <a:off x="-12196" y="-1672"/>
              <a:ext cx="12226779" cy="827171"/>
              <a:chOff x="-12196" y="-1672"/>
              <a:chExt cx="12226779" cy="827171"/>
            </a:xfrm>
          </p:grpSpPr>
          <p:cxnSp>
            <p:nvCxnSpPr>
              <p:cNvPr id="55" name="直接连接符 54">
                <a:extLst>
                  <a:ext uri="{FF2B5EF4-FFF2-40B4-BE49-F238E27FC236}">
                    <a16:creationId xmlns:a16="http://schemas.microsoft.com/office/drawing/2014/main" id="{DC0BDBB6-849F-4C5F-9459-25D6F0F845E0}"/>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矩形: 剪去单角 55">
                <a:extLst>
                  <a:ext uri="{FF2B5EF4-FFF2-40B4-BE49-F238E27FC236}">
                    <a16:creationId xmlns:a16="http://schemas.microsoft.com/office/drawing/2014/main" id="{2B1539E3-BA51-4028-A188-0124172DAB00}"/>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625D716E-1205-4DB5-88D2-A4A445C0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4" name="矩形 3">
            <a:extLst>
              <a:ext uri="{FF2B5EF4-FFF2-40B4-BE49-F238E27FC236}">
                <a16:creationId xmlns:a16="http://schemas.microsoft.com/office/drawing/2014/main" id="{7C1F1611-2BFD-4C7A-8801-70355A8C1323}"/>
              </a:ext>
            </a:extLst>
          </p:cNvPr>
          <p:cNvSpPr/>
          <p:nvPr/>
        </p:nvSpPr>
        <p:spPr>
          <a:xfrm>
            <a:off x="1158704" y="4057064"/>
            <a:ext cx="10359786"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建立针对互联网营销活动兑换环节进行统一审批的综合管控平台，能够更容易而有效地发现羊毛党的攻击行为，为大数据反欺诈平台提供有力的支撑。也能在检测成功之后，迅速切断羊毛党的获利途径，最大限度地控制损失，是快速响应的有力手段。</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某银行信用卡中心就已经针对信用卡的统一审批平台，有效地管控活动繁多带来的不可知风险。</a:t>
            </a:r>
          </a:p>
        </p:txBody>
      </p:sp>
      <p:grpSp>
        <p:nvGrpSpPr>
          <p:cNvPr id="9" name="组合 8">
            <a:extLst>
              <a:ext uri="{FF2B5EF4-FFF2-40B4-BE49-F238E27FC236}">
                <a16:creationId xmlns:a16="http://schemas.microsoft.com/office/drawing/2014/main" id="{8BF388D9-A7F2-4C9E-984D-B8FB2A421924}"/>
              </a:ext>
            </a:extLst>
          </p:cNvPr>
          <p:cNvGrpSpPr/>
          <p:nvPr/>
        </p:nvGrpSpPr>
        <p:grpSpPr>
          <a:xfrm>
            <a:off x="2716817" y="2013988"/>
            <a:ext cx="6768752" cy="1521460"/>
            <a:chOff x="2711624" y="1547500"/>
            <a:chExt cx="6768752" cy="1521460"/>
          </a:xfrm>
        </p:grpSpPr>
        <p:sp>
          <p:nvSpPr>
            <p:cNvPr id="10" name="矩形 9">
              <a:extLst>
                <a:ext uri="{FF2B5EF4-FFF2-40B4-BE49-F238E27FC236}">
                  <a16:creationId xmlns:a16="http://schemas.microsoft.com/office/drawing/2014/main" id="{026B39FF-4371-4643-A821-B8DAEC876788}"/>
                </a:ext>
              </a:extLst>
            </p:cNvPr>
            <p:cNvSpPr/>
            <p:nvPr/>
          </p:nvSpPr>
          <p:spPr>
            <a:xfrm>
              <a:off x="5087888" y="1854116"/>
              <a:ext cx="4392488" cy="936451"/>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57125B0-0478-4CF6-AD11-076421CCA5D9}"/>
                </a:ext>
              </a:extLst>
            </p:cNvPr>
            <p:cNvSpPr txBox="1"/>
            <p:nvPr/>
          </p:nvSpPr>
          <p:spPr>
            <a:xfrm>
              <a:off x="2711624" y="1547500"/>
              <a:ext cx="1728192"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应用</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活动</a:t>
              </a: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1D04F15-47B8-4610-A675-FC443676ACB2}"/>
                </a:ext>
              </a:extLst>
            </p:cNvPr>
            <p:cNvSpPr txBox="1"/>
            <p:nvPr/>
          </p:nvSpPr>
          <p:spPr>
            <a:xfrm>
              <a:off x="2711624" y="2123564"/>
              <a:ext cx="1728192"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应用</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活动</a:t>
              </a: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55C7745-4A7C-4EB3-979E-43D675870FAB}"/>
                </a:ext>
              </a:extLst>
            </p:cNvPr>
            <p:cNvSpPr txBox="1"/>
            <p:nvPr/>
          </p:nvSpPr>
          <p:spPr>
            <a:xfrm>
              <a:off x="2711624" y="2699628"/>
              <a:ext cx="1728192"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应用</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活动</a:t>
              </a: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右大括号 13">
              <a:extLst>
                <a:ext uri="{FF2B5EF4-FFF2-40B4-BE49-F238E27FC236}">
                  <a16:creationId xmlns:a16="http://schemas.microsoft.com/office/drawing/2014/main" id="{495352C4-DEF1-4E3D-A59E-901FC38FA886}"/>
                </a:ext>
              </a:extLst>
            </p:cNvPr>
            <p:cNvSpPr/>
            <p:nvPr/>
          </p:nvSpPr>
          <p:spPr>
            <a:xfrm>
              <a:off x="4599651" y="1785202"/>
              <a:ext cx="356855" cy="1046055"/>
            </a:xfrm>
            <a:prstGeom prst="rightBrace">
              <a:avLst>
                <a:gd name="adj1" fmla="val 5866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DEA337E-97F8-4EC2-9289-4D73B07DDCB2}"/>
                </a:ext>
              </a:extLst>
            </p:cNvPr>
            <p:cNvSpPr txBox="1"/>
            <p:nvPr/>
          </p:nvSpPr>
          <p:spPr>
            <a:xfrm>
              <a:off x="5231904" y="2276872"/>
              <a:ext cx="1224136"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兑换申请</a:t>
              </a:r>
            </a:p>
          </p:txBody>
        </p:sp>
        <p:sp>
          <p:nvSpPr>
            <p:cNvPr id="16" name="文本框 15">
              <a:extLst>
                <a:ext uri="{FF2B5EF4-FFF2-40B4-BE49-F238E27FC236}">
                  <a16:creationId xmlns:a16="http://schemas.microsoft.com/office/drawing/2014/main" id="{C74F5E20-0910-499E-BF84-D641F1992619}"/>
                </a:ext>
              </a:extLst>
            </p:cNvPr>
            <p:cNvSpPr txBox="1"/>
            <p:nvPr/>
          </p:nvSpPr>
          <p:spPr>
            <a:xfrm>
              <a:off x="6744072" y="2276872"/>
              <a:ext cx="1152128"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兑换审批</a:t>
              </a:r>
            </a:p>
          </p:txBody>
        </p:sp>
        <p:sp>
          <p:nvSpPr>
            <p:cNvPr id="17" name="文本框 16">
              <a:extLst>
                <a:ext uri="{FF2B5EF4-FFF2-40B4-BE49-F238E27FC236}">
                  <a16:creationId xmlns:a16="http://schemas.microsoft.com/office/drawing/2014/main" id="{E545221F-C12B-4CC7-8A44-AAEFBBE582A4}"/>
                </a:ext>
              </a:extLst>
            </p:cNvPr>
            <p:cNvSpPr txBox="1"/>
            <p:nvPr/>
          </p:nvSpPr>
          <p:spPr>
            <a:xfrm>
              <a:off x="8184232" y="2276872"/>
              <a:ext cx="1152128" cy="369332"/>
            </a:xfrm>
            <a:prstGeom prst="rect">
              <a:avLst/>
            </a:prstGeom>
            <a:noFill/>
            <a:ln>
              <a:solidFill>
                <a:schemeClr val="bg1"/>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兑换</a:t>
              </a:r>
            </a:p>
          </p:txBody>
        </p:sp>
        <p:cxnSp>
          <p:nvCxnSpPr>
            <p:cNvPr id="18" name="直接箭头连接符 17">
              <a:extLst>
                <a:ext uri="{FF2B5EF4-FFF2-40B4-BE49-F238E27FC236}">
                  <a16:creationId xmlns:a16="http://schemas.microsoft.com/office/drawing/2014/main" id="{6958AC6A-01BD-4F00-874A-D615D1405B99}"/>
                </a:ext>
              </a:extLst>
            </p:cNvPr>
            <p:cNvCxnSpPr>
              <a:stCxn id="15" idx="3"/>
              <a:endCxn id="16" idx="1"/>
            </p:cNvCxnSpPr>
            <p:nvPr/>
          </p:nvCxnSpPr>
          <p:spPr>
            <a:xfrm>
              <a:off x="6456040" y="2461538"/>
              <a:ext cx="2880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309D2AC-06A2-4BEB-972A-3EA53763CFEC}"/>
                </a:ext>
              </a:extLst>
            </p:cNvPr>
            <p:cNvCxnSpPr>
              <a:stCxn id="16" idx="3"/>
              <a:endCxn id="17" idx="1"/>
            </p:cNvCxnSpPr>
            <p:nvPr/>
          </p:nvCxnSpPr>
          <p:spPr>
            <a:xfrm>
              <a:off x="7896200" y="2461538"/>
              <a:ext cx="2880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F98AC04-5775-411D-803A-8A7AEC7E2C3F}"/>
                </a:ext>
              </a:extLst>
            </p:cNvPr>
            <p:cNvSpPr txBox="1"/>
            <p:nvPr/>
          </p:nvSpPr>
          <p:spPr>
            <a:xfrm>
              <a:off x="5116342" y="1844824"/>
              <a:ext cx="203132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统一兑换审批平台</a:t>
              </a:r>
            </a:p>
          </p:txBody>
        </p:sp>
      </p:grpSp>
    </p:spTree>
    <p:extLst>
      <p:ext uri="{BB962C8B-B14F-4D97-AF65-F5344CB8AC3E}">
        <p14:creationId xmlns:p14="http://schemas.microsoft.com/office/powerpoint/2010/main" val="1163220528"/>
      </p:ext>
    </p:extLst>
  </p:cSld>
  <p:clrMapOvr>
    <a:masterClrMapping/>
  </p:clrMapOvr>
  <p:transition spd="slow">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256FB607-1CF5-4BE7-A279-CC4D64630188}"/>
              </a:ext>
            </a:extLst>
          </p:cNvPr>
          <p:cNvGrpSpPr/>
          <p:nvPr/>
        </p:nvGrpSpPr>
        <p:grpSpPr>
          <a:xfrm>
            <a:off x="-12196" y="-1672"/>
            <a:ext cx="12226779" cy="827171"/>
            <a:chOff x="-12196" y="-1672"/>
            <a:chExt cx="12226779" cy="827171"/>
          </a:xfrm>
        </p:grpSpPr>
        <p:sp>
          <p:nvSpPr>
            <p:cNvPr id="43" name="文本框 42">
              <a:extLst>
                <a:ext uri="{FF2B5EF4-FFF2-40B4-BE49-F238E27FC236}">
                  <a16:creationId xmlns:a16="http://schemas.microsoft.com/office/drawing/2014/main" id="{93949422-26CC-478C-AC70-AC781301E0E7}"/>
                </a:ext>
              </a:extLst>
            </p:cNvPr>
            <p:cNvSpPr txBox="1"/>
            <p:nvPr/>
          </p:nvSpPr>
          <p:spPr>
            <a:xfrm>
              <a:off x="2076756" y="161253"/>
              <a:ext cx="3344934" cy="584775"/>
            </a:xfrm>
            <a:prstGeom prst="rect">
              <a:avLst/>
            </a:prstGeom>
            <a:noFill/>
          </p:spPr>
          <p:txBody>
            <a:bodyPr wrap="square" rtlCol="0">
              <a:spAutoFit/>
            </a:bodyPr>
            <a:lstStyle/>
            <a:p>
              <a:r>
                <a:rPr lang="zh-CN" altLang="en-US" sz="3200" b="1" dirty="0">
                  <a:solidFill>
                    <a:schemeClr val="bg1"/>
                  </a:solidFill>
                  <a:latin typeface="造字工房悦黑体验版常规体" pitchFamily="50" charset="-122"/>
                  <a:ea typeface="造字工房悦黑体验版常规体" pitchFamily="50" charset="-122"/>
                </a:rPr>
                <a:t>小结</a:t>
              </a:r>
            </a:p>
          </p:txBody>
        </p:sp>
        <p:grpSp>
          <p:nvGrpSpPr>
            <p:cNvPr id="47" name="组合 46">
              <a:extLst>
                <a:ext uri="{FF2B5EF4-FFF2-40B4-BE49-F238E27FC236}">
                  <a16:creationId xmlns:a16="http://schemas.microsoft.com/office/drawing/2014/main" id="{BD7395AA-5577-4F99-95FF-2904F5FCB7FD}"/>
                </a:ext>
              </a:extLst>
            </p:cNvPr>
            <p:cNvGrpSpPr/>
            <p:nvPr/>
          </p:nvGrpSpPr>
          <p:grpSpPr>
            <a:xfrm>
              <a:off x="-12196" y="-1672"/>
              <a:ext cx="12226779" cy="827171"/>
              <a:chOff x="-12196" y="-1672"/>
              <a:chExt cx="12226779" cy="827171"/>
            </a:xfrm>
          </p:grpSpPr>
          <p:cxnSp>
            <p:nvCxnSpPr>
              <p:cNvPr id="48" name="直接连接符 47">
                <a:extLst>
                  <a:ext uri="{FF2B5EF4-FFF2-40B4-BE49-F238E27FC236}">
                    <a16:creationId xmlns:a16="http://schemas.microsoft.com/office/drawing/2014/main" id="{C39FDC81-DBEE-4CC7-9237-15B9A9B8B424}"/>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矩形: 剪去单角 48">
                <a:extLst>
                  <a:ext uri="{FF2B5EF4-FFF2-40B4-BE49-F238E27FC236}">
                    <a16:creationId xmlns:a16="http://schemas.microsoft.com/office/drawing/2014/main" id="{2148CB62-270A-4A11-832E-26F849D8B8D1}"/>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F001EB34-03D3-4C7A-90C4-C60051083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grpSp>
        <p:nvGrpSpPr>
          <p:cNvPr id="5" name="组合 4">
            <a:extLst>
              <a:ext uri="{FF2B5EF4-FFF2-40B4-BE49-F238E27FC236}">
                <a16:creationId xmlns:a16="http://schemas.microsoft.com/office/drawing/2014/main" id="{654606AB-CE09-487C-9EBA-91F706BB5DAC}"/>
              </a:ext>
            </a:extLst>
          </p:cNvPr>
          <p:cNvGrpSpPr/>
          <p:nvPr/>
        </p:nvGrpSpPr>
        <p:grpSpPr>
          <a:xfrm>
            <a:off x="2183035" y="1171332"/>
            <a:ext cx="7096741" cy="5330441"/>
            <a:chOff x="1873319" y="1304067"/>
            <a:chExt cx="7096741" cy="5330441"/>
          </a:xfrm>
        </p:grpSpPr>
        <p:pic>
          <p:nvPicPr>
            <p:cNvPr id="4" name="图片 3">
              <a:extLst>
                <a:ext uri="{FF2B5EF4-FFF2-40B4-BE49-F238E27FC236}">
                  <a16:creationId xmlns:a16="http://schemas.microsoft.com/office/drawing/2014/main" id="{50CD11C1-2FC0-495B-80D5-B8CC9FF62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319" y="1304067"/>
              <a:ext cx="7096741" cy="5330441"/>
            </a:xfrm>
            <a:prstGeom prst="rect">
              <a:avLst/>
            </a:prstGeom>
          </p:spPr>
        </p:pic>
        <p:sp>
          <p:nvSpPr>
            <p:cNvPr id="2" name="矩形 1">
              <a:extLst>
                <a:ext uri="{FF2B5EF4-FFF2-40B4-BE49-F238E27FC236}">
                  <a16:creationId xmlns:a16="http://schemas.microsoft.com/office/drawing/2014/main" id="{A8BD027E-CC72-45B3-8E95-75E9260C283B}"/>
                </a:ext>
              </a:extLst>
            </p:cNvPr>
            <p:cNvSpPr/>
            <p:nvPr/>
          </p:nvSpPr>
          <p:spPr>
            <a:xfrm>
              <a:off x="2076755" y="1450948"/>
              <a:ext cx="6639541" cy="874407"/>
            </a:xfrm>
            <a:prstGeom prst="rect">
              <a:avLst/>
            </a:prstGeom>
          </p:spPr>
          <p:txBody>
            <a:bodyPr wrap="square">
              <a:spAutoFit/>
            </a:bodyPr>
            <a:lstStyle/>
            <a:p>
              <a:pPr>
                <a:lnSpc>
                  <a:spcPct val="150000"/>
                </a:lnSpc>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这是一场人性的战争。每一次互联网渠道营销活动中，都如同过一座独木桥</a:t>
              </a: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左右权衡，在流量和风控之间，寻求一个平衡点。</a:t>
              </a:r>
            </a:p>
          </p:txBody>
        </p:sp>
        <p:sp>
          <p:nvSpPr>
            <p:cNvPr id="3" name="矩形 2">
              <a:extLst>
                <a:ext uri="{FF2B5EF4-FFF2-40B4-BE49-F238E27FC236}">
                  <a16:creationId xmlns:a16="http://schemas.microsoft.com/office/drawing/2014/main" id="{6626B867-D93E-46B1-A438-788D72FC1631}"/>
                </a:ext>
              </a:extLst>
            </p:cNvPr>
            <p:cNvSpPr/>
            <p:nvPr/>
          </p:nvSpPr>
          <p:spPr>
            <a:xfrm>
              <a:off x="2286000" y="3725939"/>
              <a:ext cx="1017638" cy="398207"/>
            </a:xfrm>
            <a:prstGeom prst="rect">
              <a:avLst/>
            </a:prstGeom>
            <a:solidFill>
              <a:srgbClr val="FB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流量</a:t>
              </a:r>
            </a:p>
          </p:txBody>
        </p:sp>
        <p:sp>
          <p:nvSpPr>
            <p:cNvPr id="11" name="矩形 10">
              <a:extLst>
                <a:ext uri="{FF2B5EF4-FFF2-40B4-BE49-F238E27FC236}">
                  <a16:creationId xmlns:a16="http://schemas.microsoft.com/office/drawing/2014/main" id="{EB25A13D-3D0F-4EFD-97C8-E4CC4273E98E}"/>
                </a:ext>
              </a:extLst>
            </p:cNvPr>
            <p:cNvSpPr/>
            <p:nvPr/>
          </p:nvSpPr>
          <p:spPr>
            <a:xfrm>
              <a:off x="7728155" y="3681695"/>
              <a:ext cx="1017638" cy="398207"/>
            </a:xfrm>
            <a:prstGeom prst="rect">
              <a:avLst/>
            </a:prstGeom>
            <a:solidFill>
              <a:srgbClr val="FB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风控</a:t>
              </a:r>
            </a:p>
          </p:txBody>
        </p:sp>
      </p:grpSp>
    </p:spTree>
    <p:extLst>
      <p:ext uri="{BB962C8B-B14F-4D97-AF65-F5344CB8AC3E}">
        <p14:creationId xmlns:p14="http://schemas.microsoft.com/office/powerpoint/2010/main" val="199067785"/>
      </p:ext>
    </p:extLst>
  </p:cSld>
  <p:clrMapOvr>
    <a:masterClrMapping/>
  </p:clrMapOvr>
  <p:transition spd="slow">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同心圆 4"/>
          <p:cNvSpPr/>
          <p:nvPr/>
        </p:nvSpPr>
        <p:spPr>
          <a:xfrm>
            <a:off x="3595051" y="412093"/>
            <a:ext cx="5040000" cy="5040000"/>
          </a:xfrm>
          <a:prstGeom prst="donut">
            <a:avLst>
              <a:gd name="adj" fmla="val 360"/>
            </a:avLst>
          </a:prstGeom>
          <a:solidFill>
            <a:srgbClr val="25CEBB"/>
          </a:solidFill>
          <a:ln>
            <a:noFill/>
          </a:ln>
          <a:effectLst>
            <a:glow rad="127000">
              <a:schemeClr val="accent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空心弧 7"/>
          <p:cNvSpPr/>
          <p:nvPr/>
        </p:nvSpPr>
        <p:spPr>
          <a:xfrm rot="16200000">
            <a:off x="3581401" y="433591"/>
            <a:ext cx="5040000" cy="5040000"/>
          </a:xfrm>
          <a:prstGeom prst="blockArc">
            <a:avLst>
              <a:gd name="adj1" fmla="val 7378497"/>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p:cNvSpPr/>
          <p:nvPr/>
        </p:nvSpPr>
        <p:spPr>
          <a:xfrm>
            <a:off x="8091489" y="4137006"/>
            <a:ext cx="238125" cy="238125"/>
          </a:xfrm>
          <a:prstGeom prst="ellipse">
            <a:avLst/>
          </a:prstGeom>
          <a:solidFill>
            <a:srgbClr val="25CEBB"/>
          </a:solidFill>
          <a:ln>
            <a:noFill/>
          </a:ln>
          <a:effectLst>
            <a:glow rad="127000">
              <a:srgbClr val="00B0F0">
                <a:alpha val="1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空心弧 9"/>
          <p:cNvSpPr/>
          <p:nvPr/>
        </p:nvSpPr>
        <p:spPr>
          <a:xfrm rot="12600000">
            <a:off x="3216001" y="223543"/>
            <a:ext cx="5760000" cy="5760000"/>
          </a:xfrm>
          <a:prstGeom prst="blockArc">
            <a:avLst>
              <a:gd name="adj1" fmla="val 16767654"/>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空心弧 12"/>
          <p:cNvSpPr/>
          <p:nvPr/>
        </p:nvSpPr>
        <p:spPr>
          <a:xfrm rot="19317340">
            <a:off x="3235050" y="161868"/>
            <a:ext cx="5760000" cy="5760000"/>
          </a:xfrm>
          <a:prstGeom prst="blockArc">
            <a:avLst>
              <a:gd name="adj1" fmla="val 16767654"/>
              <a:gd name="adj2" fmla="val 20335181"/>
              <a:gd name="adj3" fmla="val 1196"/>
            </a:avLst>
          </a:prstGeom>
          <a:solidFill>
            <a:srgbClr val="23C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空心弧 11"/>
          <p:cNvSpPr/>
          <p:nvPr/>
        </p:nvSpPr>
        <p:spPr>
          <a:xfrm rot="4500000">
            <a:off x="3235050" y="98586"/>
            <a:ext cx="5760000" cy="5760000"/>
          </a:xfrm>
          <a:prstGeom prst="blockArc">
            <a:avLst>
              <a:gd name="adj1" fmla="val 16767654"/>
              <a:gd name="adj2" fmla="val 20335181"/>
              <a:gd name="adj3" fmla="val 1196"/>
            </a:avLst>
          </a:prstGeom>
          <a:solidFill>
            <a:srgbClr val="25C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矩形 13"/>
          <p:cNvSpPr/>
          <p:nvPr/>
        </p:nvSpPr>
        <p:spPr>
          <a:xfrm>
            <a:off x="5057438" y="1446425"/>
            <a:ext cx="2031325" cy="1200329"/>
          </a:xfrm>
          <a:prstGeom prst="rect">
            <a:avLst/>
          </a:prstGeom>
          <a:noFill/>
        </p:spPr>
        <p:txBody>
          <a:bodyPr wrap="none">
            <a:spAutoFit/>
          </a:bodyPr>
          <a:lstStyle/>
          <a:p>
            <a:pPr lvl="0" algn="ctr"/>
            <a:r>
              <a:rPr lang="zh-CN" altLang="en-US" sz="7200" b="1" dirty="0">
                <a:solidFill>
                  <a:srgbClr val="25CEBB"/>
                </a:solidFill>
                <a:cs typeface="+mn-ea"/>
                <a:sym typeface="+mn-lt"/>
              </a:rPr>
              <a:t>谢谢</a:t>
            </a:r>
          </a:p>
        </p:txBody>
      </p:sp>
      <p:sp>
        <p:nvSpPr>
          <p:cNvPr id="17" name="直角三角形 16">
            <a:extLst>
              <a:ext uri="{FF2B5EF4-FFF2-40B4-BE49-F238E27FC236}">
                <a16:creationId xmlns:a16="http://schemas.microsoft.com/office/drawing/2014/main" id="{0E4EF469-2EC0-4559-A24A-024F2D43087B}"/>
              </a:ext>
            </a:extLst>
          </p:cNvPr>
          <p:cNvSpPr/>
          <p:nvPr/>
        </p:nvSpPr>
        <p:spPr>
          <a:xfrm flipV="1">
            <a:off x="-2831" y="-2"/>
            <a:ext cx="3144642" cy="4365524"/>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a:extLst>
              <a:ext uri="{FF2B5EF4-FFF2-40B4-BE49-F238E27FC236}">
                <a16:creationId xmlns:a16="http://schemas.microsoft.com/office/drawing/2014/main" id="{63EDF42B-2756-4CB5-8AA4-EAEDAC57D3C5}"/>
              </a:ext>
            </a:extLst>
          </p:cNvPr>
          <p:cNvSpPr/>
          <p:nvPr/>
        </p:nvSpPr>
        <p:spPr>
          <a:xfrm flipH="1">
            <a:off x="9942772" y="3037668"/>
            <a:ext cx="2252058" cy="3820332"/>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AA3EB13-37DF-44E4-93BC-141DDDF7F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68" y="412093"/>
            <a:ext cx="1967912" cy="614973"/>
          </a:xfrm>
          <a:prstGeom prst="rect">
            <a:avLst/>
          </a:prstGeom>
        </p:spPr>
      </p:pic>
      <p:grpSp>
        <p:nvGrpSpPr>
          <p:cNvPr id="15" name="组合 14">
            <a:extLst>
              <a:ext uri="{FF2B5EF4-FFF2-40B4-BE49-F238E27FC236}">
                <a16:creationId xmlns:a16="http://schemas.microsoft.com/office/drawing/2014/main" id="{3387F551-DE04-439F-AC98-5C363E1AE665}"/>
              </a:ext>
            </a:extLst>
          </p:cNvPr>
          <p:cNvGrpSpPr/>
          <p:nvPr/>
        </p:nvGrpSpPr>
        <p:grpSpPr>
          <a:xfrm>
            <a:off x="5101066" y="2889697"/>
            <a:ext cx="2008019" cy="2044019"/>
            <a:chOff x="4413421" y="4533788"/>
            <a:chExt cx="2008019" cy="2044019"/>
          </a:xfrm>
        </p:grpSpPr>
        <p:pic>
          <p:nvPicPr>
            <p:cNvPr id="20" name="图片 19">
              <a:extLst>
                <a:ext uri="{FF2B5EF4-FFF2-40B4-BE49-F238E27FC236}">
                  <a16:creationId xmlns:a16="http://schemas.microsoft.com/office/drawing/2014/main" id="{BEFA6C05-B2D4-4B4B-8ECE-C49990651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1246" y="4631977"/>
              <a:ext cx="1833421" cy="1833421"/>
            </a:xfrm>
            <a:prstGeom prst="rect">
              <a:avLst/>
            </a:prstGeom>
          </p:spPr>
        </p:pic>
        <p:grpSp>
          <p:nvGrpSpPr>
            <p:cNvPr id="21" name="组合 20">
              <a:extLst>
                <a:ext uri="{FF2B5EF4-FFF2-40B4-BE49-F238E27FC236}">
                  <a16:creationId xmlns:a16="http://schemas.microsoft.com/office/drawing/2014/main" id="{CF71659A-BA88-4168-8C4A-4756E5DFAC76}"/>
                </a:ext>
              </a:extLst>
            </p:cNvPr>
            <p:cNvGrpSpPr/>
            <p:nvPr/>
          </p:nvGrpSpPr>
          <p:grpSpPr>
            <a:xfrm>
              <a:off x="4413421" y="4533788"/>
              <a:ext cx="416864" cy="408146"/>
              <a:chOff x="632434" y="3933266"/>
              <a:chExt cx="731045" cy="715756"/>
            </a:xfrm>
          </p:grpSpPr>
          <p:cxnSp>
            <p:nvCxnSpPr>
              <p:cNvPr id="31" name="直接连接符 30">
                <a:extLst>
                  <a:ext uri="{FF2B5EF4-FFF2-40B4-BE49-F238E27FC236}">
                    <a16:creationId xmlns:a16="http://schemas.microsoft.com/office/drawing/2014/main" id="{AEF0BD8D-3696-4697-860B-9B9E57D5E028}"/>
                  </a:ext>
                </a:extLst>
              </p:cNvPr>
              <p:cNvCxnSpPr/>
              <p:nvPr/>
            </p:nvCxnSpPr>
            <p:spPr>
              <a:xfrm>
                <a:off x="632434" y="3933266"/>
                <a:ext cx="731045" cy="0"/>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B214FBF-FF5F-40A1-A2C1-E52512A6E5A3}"/>
                  </a:ext>
                </a:extLst>
              </p:cNvPr>
              <p:cNvCxnSpPr/>
              <p:nvPr/>
            </p:nvCxnSpPr>
            <p:spPr>
              <a:xfrm>
                <a:off x="634181" y="3954864"/>
                <a:ext cx="0" cy="694158"/>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991E3457-299A-4588-9FAC-09CD35BE09DC}"/>
                </a:ext>
              </a:extLst>
            </p:cNvPr>
            <p:cNvGrpSpPr/>
            <p:nvPr/>
          </p:nvGrpSpPr>
          <p:grpSpPr>
            <a:xfrm flipH="1">
              <a:off x="6056669" y="4534560"/>
              <a:ext cx="364771" cy="395830"/>
              <a:chOff x="632434" y="3904930"/>
              <a:chExt cx="731045" cy="694158"/>
            </a:xfrm>
          </p:grpSpPr>
          <p:cxnSp>
            <p:nvCxnSpPr>
              <p:cNvPr id="29" name="直接连接符 28">
                <a:extLst>
                  <a:ext uri="{FF2B5EF4-FFF2-40B4-BE49-F238E27FC236}">
                    <a16:creationId xmlns:a16="http://schemas.microsoft.com/office/drawing/2014/main" id="{F7197433-40AA-49B4-92E4-4921EF957D68}"/>
                  </a:ext>
                </a:extLst>
              </p:cNvPr>
              <p:cNvCxnSpPr/>
              <p:nvPr/>
            </p:nvCxnSpPr>
            <p:spPr>
              <a:xfrm>
                <a:off x="632434" y="3906673"/>
                <a:ext cx="731045" cy="0"/>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33E51AA-751C-4301-92C9-68DD78D37942}"/>
                  </a:ext>
                </a:extLst>
              </p:cNvPr>
              <p:cNvCxnSpPr/>
              <p:nvPr/>
            </p:nvCxnSpPr>
            <p:spPr>
              <a:xfrm>
                <a:off x="634182" y="3904930"/>
                <a:ext cx="0" cy="694158"/>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15C34FC3-9ED4-411F-8FD3-CE8DD65D24FA}"/>
                </a:ext>
              </a:extLst>
            </p:cNvPr>
            <p:cNvGrpSpPr/>
            <p:nvPr/>
          </p:nvGrpSpPr>
          <p:grpSpPr>
            <a:xfrm rot="16200000">
              <a:off x="4427895" y="6171460"/>
              <a:ext cx="416864" cy="395830"/>
              <a:chOff x="601198" y="3937819"/>
              <a:chExt cx="731045" cy="694158"/>
            </a:xfrm>
          </p:grpSpPr>
          <p:cxnSp>
            <p:nvCxnSpPr>
              <p:cNvPr id="27" name="直接连接符 26">
                <a:extLst>
                  <a:ext uri="{FF2B5EF4-FFF2-40B4-BE49-F238E27FC236}">
                    <a16:creationId xmlns:a16="http://schemas.microsoft.com/office/drawing/2014/main" id="{A0772BBE-921A-45CE-9EDC-865F72D02812}"/>
                  </a:ext>
                </a:extLst>
              </p:cNvPr>
              <p:cNvCxnSpPr/>
              <p:nvPr/>
            </p:nvCxnSpPr>
            <p:spPr>
              <a:xfrm>
                <a:off x="601198" y="3939566"/>
                <a:ext cx="731045" cy="0"/>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FB1E513-E614-4818-B797-070543B9144A}"/>
                  </a:ext>
                </a:extLst>
              </p:cNvPr>
              <p:cNvCxnSpPr/>
              <p:nvPr/>
            </p:nvCxnSpPr>
            <p:spPr>
              <a:xfrm>
                <a:off x="619990" y="3937819"/>
                <a:ext cx="0" cy="694158"/>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B72E810-4482-4046-ACC7-B1E838964011}"/>
                </a:ext>
              </a:extLst>
            </p:cNvPr>
            <p:cNvGrpSpPr/>
            <p:nvPr/>
          </p:nvGrpSpPr>
          <p:grpSpPr>
            <a:xfrm rot="5400000" flipH="1">
              <a:off x="6038167" y="6151066"/>
              <a:ext cx="367908" cy="395830"/>
              <a:chOff x="634181" y="3937819"/>
              <a:chExt cx="737332" cy="694158"/>
            </a:xfrm>
          </p:grpSpPr>
          <p:cxnSp>
            <p:nvCxnSpPr>
              <p:cNvPr id="25" name="直接连接符 24">
                <a:extLst>
                  <a:ext uri="{FF2B5EF4-FFF2-40B4-BE49-F238E27FC236}">
                    <a16:creationId xmlns:a16="http://schemas.microsoft.com/office/drawing/2014/main" id="{C71C45CB-27E5-48CC-9B04-8AEDDA02F088}"/>
                  </a:ext>
                </a:extLst>
              </p:cNvPr>
              <p:cNvCxnSpPr/>
              <p:nvPr/>
            </p:nvCxnSpPr>
            <p:spPr>
              <a:xfrm>
                <a:off x="640468" y="3939566"/>
                <a:ext cx="731045" cy="0"/>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027057F-6F03-4CF6-A141-3FBDC2174784}"/>
                  </a:ext>
                </a:extLst>
              </p:cNvPr>
              <p:cNvCxnSpPr/>
              <p:nvPr/>
            </p:nvCxnSpPr>
            <p:spPr>
              <a:xfrm>
                <a:off x="634181" y="3937819"/>
                <a:ext cx="0" cy="694158"/>
              </a:xfrm>
              <a:prstGeom prst="line">
                <a:avLst/>
              </a:prstGeom>
              <a:ln w="19050">
                <a:solidFill>
                  <a:srgbClr val="25CEBB"/>
                </a:solidFill>
              </a:ln>
            </p:spPr>
            <p:style>
              <a:lnRef idx="1">
                <a:schemeClr val="accent1"/>
              </a:lnRef>
              <a:fillRef idx="0">
                <a:schemeClr val="accent1"/>
              </a:fillRef>
              <a:effectRef idx="0">
                <a:schemeClr val="accent1"/>
              </a:effectRef>
              <a:fontRef idx="minor">
                <a:schemeClr val="tx1"/>
              </a:fontRef>
            </p:style>
          </p:cxnSp>
        </p:grpSp>
      </p:grpSp>
      <p:sp>
        <p:nvSpPr>
          <p:cNvPr id="33" name="矩形 32">
            <a:extLst>
              <a:ext uri="{FF2B5EF4-FFF2-40B4-BE49-F238E27FC236}">
                <a16:creationId xmlns:a16="http://schemas.microsoft.com/office/drawing/2014/main" id="{4BB0D4A6-FC53-49C1-8EEF-7D8C5848B5D3}"/>
              </a:ext>
            </a:extLst>
          </p:cNvPr>
          <p:cNvSpPr/>
          <p:nvPr/>
        </p:nvSpPr>
        <p:spPr>
          <a:xfrm>
            <a:off x="2955502" y="5525224"/>
            <a:ext cx="6340197" cy="811569"/>
          </a:xfrm>
          <a:prstGeom prst="rect">
            <a:avLst/>
          </a:prstGeom>
          <a:noFill/>
        </p:spPr>
        <p:txBody>
          <a:bodyPr wrap="none">
            <a:spAutoFit/>
          </a:bodyPr>
          <a:lstStyle/>
          <a:p>
            <a:pPr lvl="0" algn="ctr">
              <a:lnSpc>
                <a:spcPct val="130000"/>
              </a:lnSpc>
            </a:pPr>
            <a:r>
              <a:rPr lang="zh-CN" altLang="en-US" sz="4000" b="1" dirty="0">
                <a:solidFill>
                  <a:srgbClr val="00B0F0"/>
                </a:solidFill>
                <a:cs typeface="+mn-ea"/>
                <a:sym typeface="+mn-lt"/>
              </a:rPr>
              <a:t>北京国舜科技股份有限公司</a:t>
            </a:r>
            <a:endParaRPr lang="en-US" altLang="zh-CN" sz="4000" b="1" dirty="0">
              <a:solidFill>
                <a:srgbClr val="00B0F0"/>
              </a:solidFill>
              <a:cs typeface="+mn-ea"/>
              <a:sym typeface="+mn-lt"/>
            </a:endParaRPr>
          </a:p>
        </p:txBody>
      </p:sp>
      <p:pic>
        <p:nvPicPr>
          <p:cNvPr id="34" name="图片 33">
            <a:extLst>
              <a:ext uri="{FF2B5EF4-FFF2-40B4-BE49-F238E27FC236}">
                <a16:creationId xmlns:a16="http://schemas.microsoft.com/office/drawing/2014/main" id="{9253906B-33EF-45FC-A608-2995670B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41" y="1076198"/>
            <a:ext cx="2057103" cy="512922"/>
          </a:xfrm>
          <a:prstGeom prst="rect">
            <a:avLst/>
          </a:prstGeom>
        </p:spPr>
      </p:pic>
    </p:spTree>
    <p:extLst>
      <p:ext uri="{BB962C8B-B14F-4D97-AF65-F5344CB8AC3E}">
        <p14:creationId xmlns:p14="http://schemas.microsoft.com/office/powerpoint/2010/main" val="867231693"/>
      </p:ext>
    </p:extLst>
  </p:cSld>
  <p:clrMapOvr>
    <a:masterClrMapping/>
  </p:clrMapOvr>
  <p:transition spd="slow">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anim calcmode="lin" valueType="num">
                                          <p:cBhvr>
                                            <p:cTn id="17" dur="750" fill="hold"/>
                                            <p:tgtEl>
                                              <p:spTgt spid="8"/>
                                            </p:tgtEl>
                                            <p:attrNameLst>
                                              <p:attrName>style.rotation</p:attrName>
                                            </p:attrNameLst>
                                          </p:cBhvr>
                                          <p:tavLst>
                                            <p:tav tm="0">
                                              <p:val>
                                                <p:fltVal val="360"/>
                                              </p:val>
                                            </p:tav>
                                            <p:tav tm="100000">
                                              <p:val>
                                                <p:fltVal val="0"/>
                                              </p:val>
                                            </p:tav>
                                          </p:tavLst>
                                        </p:anim>
                                        <p:animEffect transition="in" filter="fade">
                                          <p:cBhvr>
                                            <p:cTn id="18" dur="75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250"/>
                                </p:stCondLst>
                                <p:childTnLst>
                                  <p:par>
                                    <p:cTn id="23" presetID="2" presetClass="entr" presetSubtype="6" fill="hold" grpId="0" nodeType="afterEffect" p14:presetBounceEnd="2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20000">
                                          <p:cBhvr additive="base">
                                            <p:cTn id="25" dur="500" fill="hold"/>
                                            <p:tgtEl>
                                              <p:spTgt spid="12"/>
                                            </p:tgtEl>
                                            <p:attrNameLst>
                                              <p:attrName>ppt_x</p:attrName>
                                            </p:attrNameLst>
                                          </p:cBhvr>
                                          <p:tavLst>
                                            <p:tav tm="0">
                                              <p:val>
                                                <p:strVal val="1+#ppt_w/2"/>
                                              </p:val>
                                            </p:tav>
                                            <p:tav tm="100000">
                                              <p:val>
                                                <p:strVal val="#ppt_x"/>
                                              </p:val>
                                            </p:tav>
                                          </p:tavLst>
                                        </p:anim>
                                        <p:anim calcmode="lin" valueType="num" p14:bounceEnd="20000">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14:presetBounceEnd="20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20000">
                                          <p:cBhvr additive="base">
                                            <p:cTn id="29"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30" dur="500" fill="hold"/>
                                            <p:tgtEl>
                                              <p:spTgt spid="13"/>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14:presetBounceEnd="20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20000">
                                          <p:cBhvr additive="base">
                                            <p:cTn id="33" dur="500" fill="hold"/>
                                            <p:tgtEl>
                                              <p:spTgt spid="10"/>
                                            </p:tgtEl>
                                            <p:attrNameLst>
                                              <p:attrName>ppt_x</p:attrName>
                                            </p:attrNameLst>
                                          </p:cBhvr>
                                          <p:tavLst>
                                            <p:tav tm="0">
                                              <p:val>
                                                <p:strVal val="0-#ppt_w/2"/>
                                              </p:val>
                                            </p:tav>
                                            <p:tav tm="100000">
                                              <p:val>
                                                <p:strVal val="#ppt_x"/>
                                              </p:val>
                                            </p:tav>
                                          </p:tavLst>
                                        </p:anim>
                                        <p:anim calcmode="lin" valueType="num" p14:bounceEnd="20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23" presetClass="entr" presetSubtype="27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strVal val="2/3*#ppt_w"/>
                                              </p:val>
                                            </p:tav>
                                            <p:tav tm="100000">
                                              <p:val>
                                                <p:strVal val="#ppt_w"/>
                                              </p:val>
                                            </p:tav>
                                          </p:tavLst>
                                        </p:anim>
                                        <p:anim calcmode="lin" valueType="num">
                                          <p:cBhvr>
                                            <p:cTn id="39" dur="500" fill="hold"/>
                                            <p:tgtEl>
                                              <p:spTgt spid="14"/>
                                            </p:tgtEl>
                                            <p:attrNameLst>
                                              <p:attrName>ppt_h</p:attrName>
                                            </p:attrNameLst>
                                          </p:cBhvr>
                                          <p:tavLst>
                                            <p:tav tm="0">
                                              <p:val>
                                                <p:strVal val="2/3*#ppt_h"/>
                                              </p:val>
                                            </p:tav>
                                            <p:tav tm="100000">
                                              <p:val>
                                                <p:strVal val="#ppt_h"/>
                                              </p:val>
                                            </p:tav>
                                          </p:tavLst>
                                        </p:anim>
                                      </p:childTnLst>
                                    </p:cTn>
                                  </p:par>
                                  <p:par>
                                    <p:cTn id="40" presetID="5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2250"/>
                                </p:stCondLst>
                                <p:childTnLst>
                                  <p:par>
                                    <p:cTn id="46" presetID="23" presetClass="entr" presetSubtype="272"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strVal val="2/3*#ppt_w"/>
                                              </p:val>
                                            </p:tav>
                                            <p:tav tm="100000">
                                              <p:val>
                                                <p:strVal val="#ppt_w"/>
                                              </p:val>
                                            </p:tav>
                                          </p:tavLst>
                                        </p:anim>
                                        <p:anim calcmode="lin" valueType="num">
                                          <p:cBhvr>
                                            <p:cTn id="49" dur="500" fill="hold"/>
                                            <p:tgtEl>
                                              <p:spTgt spid="3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9" grpId="0" animBg="1"/>
          <p:bldP spid="10" grpId="0" animBg="1"/>
          <p:bldP spid="13" grpId="0" animBg="1"/>
          <p:bldP spid="12" grpId="0" animBg="1"/>
          <p:bldP spid="14"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anim calcmode="lin" valueType="num">
                                          <p:cBhvr>
                                            <p:cTn id="17" dur="750" fill="hold"/>
                                            <p:tgtEl>
                                              <p:spTgt spid="8"/>
                                            </p:tgtEl>
                                            <p:attrNameLst>
                                              <p:attrName>style.rotation</p:attrName>
                                            </p:attrNameLst>
                                          </p:cBhvr>
                                          <p:tavLst>
                                            <p:tav tm="0">
                                              <p:val>
                                                <p:fltVal val="360"/>
                                              </p:val>
                                            </p:tav>
                                            <p:tav tm="100000">
                                              <p:val>
                                                <p:fltVal val="0"/>
                                              </p:val>
                                            </p:tav>
                                          </p:tavLst>
                                        </p:anim>
                                        <p:animEffect transition="in" filter="fade">
                                          <p:cBhvr>
                                            <p:cTn id="18" dur="75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250"/>
                                </p:stCondLst>
                                <p:childTnLst>
                                  <p:par>
                                    <p:cTn id="23" presetID="2" presetClass="entr" presetSubtype="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23" presetClass="entr" presetSubtype="27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strVal val="2/3*#ppt_w"/>
                                              </p:val>
                                            </p:tav>
                                            <p:tav tm="100000">
                                              <p:val>
                                                <p:strVal val="#ppt_w"/>
                                              </p:val>
                                            </p:tav>
                                          </p:tavLst>
                                        </p:anim>
                                        <p:anim calcmode="lin" valueType="num">
                                          <p:cBhvr>
                                            <p:cTn id="39" dur="500" fill="hold"/>
                                            <p:tgtEl>
                                              <p:spTgt spid="14"/>
                                            </p:tgtEl>
                                            <p:attrNameLst>
                                              <p:attrName>ppt_h</p:attrName>
                                            </p:attrNameLst>
                                          </p:cBhvr>
                                          <p:tavLst>
                                            <p:tav tm="0">
                                              <p:val>
                                                <p:strVal val="2/3*#ppt_h"/>
                                              </p:val>
                                            </p:tav>
                                            <p:tav tm="100000">
                                              <p:val>
                                                <p:strVal val="#ppt_h"/>
                                              </p:val>
                                            </p:tav>
                                          </p:tavLst>
                                        </p:anim>
                                      </p:childTnLst>
                                    </p:cTn>
                                  </p:par>
                                  <p:par>
                                    <p:cTn id="40" presetID="5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2250"/>
                                </p:stCondLst>
                                <p:childTnLst>
                                  <p:par>
                                    <p:cTn id="46" presetID="23" presetClass="entr" presetSubtype="272"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strVal val="2/3*#ppt_w"/>
                                              </p:val>
                                            </p:tav>
                                            <p:tav tm="100000">
                                              <p:val>
                                                <p:strVal val="#ppt_w"/>
                                              </p:val>
                                            </p:tav>
                                          </p:tavLst>
                                        </p:anim>
                                        <p:anim calcmode="lin" valueType="num">
                                          <p:cBhvr>
                                            <p:cTn id="49" dur="500" fill="hold"/>
                                            <p:tgtEl>
                                              <p:spTgt spid="3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9" grpId="0" animBg="1"/>
          <p:bldP spid="10" grpId="0" animBg="1"/>
          <p:bldP spid="13" grpId="0" animBg="1"/>
          <p:bldP spid="12" grpId="0" animBg="1"/>
          <p:bldP spid="14" grpId="0"/>
          <p:bldP spid="3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5924245" cy="584775"/>
            </a:xfrm>
            <a:prstGeom prst="rect">
              <a:avLst/>
            </a:prstGeom>
            <a:noFill/>
          </p:spPr>
          <p:txBody>
            <a:bodyPr wrap="square" rtlCol="0">
              <a:spAutoFit/>
            </a:bodyPr>
            <a:lstStyle/>
            <a:p>
              <a:r>
                <a:rPr lang="zh-CN" altLang="en-US" sz="3200" b="1" dirty="0">
                  <a:solidFill>
                    <a:schemeClr val="bg1"/>
                  </a:solidFill>
                </a:rPr>
                <a:t>电信翼支付新用户注册送话费</a:t>
              </a:r>
              <a:endParaRPr lang="zh-CN" altLang="en-US" sz="3200" b="1" dirty="0">
                <a:solidFill>
                  <a:schemeClr val="bg1"/>
                </a:solidFill>
                <a:latin typeface="+mn-ea"/>
              </a:endParaRP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14" name="图片 13">
            <a:extLst>
              <a:ext uri="{FF2B5EF4-FFF2-40B4-BE49-F238E27FC236}">
                <a16:creationId xmlns:a16="http://schemas.microsoft.com/office/drawing/2014/main" id="{4B97C902-1E1A-416C-A6B4-A19D203C35E7}"/>
              </a:ext>
            </a:extLst>
          </p:cNvPr>
          <p:cNvPicPr>
            <a:picLocks noChangeAspect="1"/>
          </p:cNvPicPr>
          <p:nvPr/>
        </p:nvPicPr>
        <p:blipFill>
          <a:blip r:embed="rId3"/>
          <a:stretch>
            <a:fillRect/>
          </a:stretch>
        </p:blipFill>
        <p:spPr>
          <a:xfrm>
            <a:off x="2234838" y="1421378"/>
            <a:ext cx="7501255" cy="2123440"/>
          </a:xfrm>
          <a:prstGeom prst="rect">
            <a:avLst/>
          </a:prstGeom>
        </p:spPr>
      </p:pic>
      <p:sp>
        <p:nvSpPr>
          <p:cNvPr id="15" name="文本框 14">
            <a:extLst>
              <a:ext uri="{FF2B5EF4-FFF2-40B4-BE49-F238E27FC236}">
                <a16:creationId xmlns:a16="http://schemas.microsoft.com/office/drawing/2014/main" id="{C9660D1E-6BC3-4082-8ADD-EF49872E2568}"/>
              </a:ext>
            </a:extLst>
          </p:cNvPr>
          <p:cNvSpPr txBox="1"/>
          <p:nvPr/>
        </p:nvSpPr>
        <p:spPr>
          <a:xfrm>
            <a:off x="1469994" y="3836596"/>
            <a:ext cx="9516253" cy="267765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rPr>
              <a:t>2016</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a:solidFill>
                  <a:schemeClr val="bg1"/>
                </a:solidFill>
                <a:latin typeface="微软雅黑" panose="020B0503020204020204" pitchFamily="34" charset="-122"/>
                <a:ea typeface="微软雅黑" panose="020B0503020204020204" pitchFamily="34" charset="-122"/>
              </a:rPr>
              <a:t>月，电信旗下的翼支付，在部分省份开展“新注册用户送10到15元的抵用券”的活动。</a:t>
            </a:r>
          </a:p>
          <a:p>
            <a:pPr marL="285750" indent="-285750" algn="just">
              <a:lnSpc>
                <a:spcPct val="150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职业刷客申宏远，早早就盯上了。他先找到专门提供手机卡的卡商，弄到上万张手机号码。再找到作为黑客集散中心的软件平台，利用这些手机号批量操作，成功注册上万个翼支付新用户。整个流程他轻车熟路，只花了半天时间。注册成本是2000元。</a:t>
            </a:r>
          </a:p>
          <a:p>
            <a:pPr marL="285750" indent="-285750" algn="just">
              <a:lnSpc>
                <a:spcPct val="150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拿到代金券后，他找到一家淘宝店家，专门提供话费充值服务，转手将代金券8折卖出。而淘宝店再以9.5折卖给买家，进行手机充值。整个活动薅羊毛</a:t>
            </a: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a:solidFill>
                  <a:schemeClr val="bg1"/>
                </a:solidFill>
                <a:latin typeface="微软雅黑" panose="020B0503020204020204" pitchFamily="34" charset="-122"/>
                <a:ea typeface="微软雅黑" panose="020B0503020204020204" pitchFamily="34" charset="-122"/>
              </a:rPr>
              <a:t>万元。这条产业链环环相扣，所有的人，将翼支付的10万元利益，瓜分殆尽。</a:t>
            </a:r>
          </a:p>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来源：http://xiaoywz.com/post-57.html</a:t>
            </a:r>
          </a:p>
        </p:txBody>
      </p:sp>
    </p:spTree>
    <p:extLst>
      <p:ext uri="{BB962C8B-B14F-4D97-AF65-F5344CB8AC3E}">
        <p14:creationId xmlns:p14="http://schemas.microsoft.com/office/powerpoint/2010/main" val="2004243509"/>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中国移动被黑卡刷走</a:t>
              </a:r>
              <a:r>
                <a:rPr lang="en-US" altLang="zh-CN" sz="3200" b="1" dirty="0">
                  <a:solidFill>
                    <a:schemeClr val="bg1"/>
                  </a:solidFill>
                  <a:latin typeface="+mn-ea"/>
                </a:rPr>
                <a:t>8.2</a:t>
              </a:r>
              <a:r>
                <a:rPr lang="zh-CN" altLang="en-US" sz="3200" b="1" dirty="0">
                  <a:solidFill>
                    <a:schemeClr val="bg1"/>
                  </a:solidFill>
                  <a:latin typeface="+mn-ea"/>
                </a:rPr>
                <a:t>万</a:t>
              </a:r>
              <a:r>
                <a:rPr lang="en-US" altLang="zh-CN" sz="3200" b="1" dirty="0">
                  <a:solidFill>
                    <a:schemeClr val="bg1"/>
                  </a:solidFill>
                  <a:latin typeface="+mn-ea"/>
                </a:rPr>
                <a:t>G</a:t>
              </a:r>
              <a:r>
                <a:rPr lang="zh-CN" altLang="en-US" sz="3200" b="1" dirty="0">
                  <a:solidFill>
                    <a:schemeClr val="bg1"/>
                  </a:solidFill>
                  <a:latin typeface="+mn-ea"/>
                </a:rPr>
                <a:t>流量</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0" name="文本框 9">
            <a:extLst>
              <a:ext uri="{FF2B5EF4-FFF2-40B4-BE49-F238E27FC236}">
                <a16:creationId xmlns:a16="http://schemas.microsoft.com/office/drawing/2014/main" id="{FB68B919-674E-4294-87BA-0F7FB3D08394}"/>
              </a:ext>
            </a:extLst>
          </p:cNvPr>
          <p:cNvSpPr txBox="1"/>
          <p:nvPr/>
        </p:nvSpPr>
        <p:spPr>
          <a:xfrm>
            <a:off x="883627" y="4032847"/>
            <a:ext cx="10177363" cy="258532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sz="1400" dirty="0">
                <a:solidFill>
                  <a:schemeClr val="bg1"/>
                </a:solidFill>
                <a:latin typeface="微软雅黑" panose="020B0503020204020204" pitchFamily="34" charset="-122"/>
                <a:ea typeface="微软雅黑" panose="020B0503020204020204" pitchFamily="34" charset="-122"/>
              </a:rPr>
              <a:t>中国移动面向消费者推出的流量交易平台爱流量，已经被持有大量黑卡的刷单手攻占。2016年12月10日至2017年1月6日期间，爱流量面向消费者推出有奖答题活动，每天面向消费者推出10万份流量，每份300M。每个手机号每日限领一份</a:t>
            </a:r>
            <a:r>
              <a:rPr lang="zh-CN" sz="1400" dirty="0">
                <a:solidFill>
                  <a:schemeClr val="bg1"/>
                </a:solidFill>
                <a:latin typeface="微软雅黑" panose="020B0503020204020204" pitchFamily="34" charset="-122"/>
                <a:ea typeface="微软雅黑" panose="020B0503020204020204" pitchFamily="34" charset="-122"/>
              </a:rPr>
              <a:t>。</a:t>
            </a:r>
            <a:r>
              <a:rPr sz="1400" dirty="0">
                <a:solidFill>
                  <a:schemeClr val="bg1"/>
                </a:solidFill>
                <a:latin typeface="微软雅黑" panose="020B0503020204020204" pitchFamily="34" charset="-122"/>
                <a:ea typeface="微软雅黑" panose="020B0503020204020204" pitchFamily="34" charset="-122"/>
              </a:rPr>
              <a:t>6点活动开始时网页崩溃，6：05网页恢复正常后，奖励流量已抢购一空。“全都是软件刷走的”，一位业内人士向记者出示了截图显示，一份命名为“答题寻宝”的软件，对接了40898个手机号，“这些手机号都是黑卡，不是真实用户。</a:t>
            </a:r>
          </a:p>
          <a:p>
            <a:pPr marL="285750" indent="-285750" algn="just">
              <a:lnSpc>
                <a:spcPct val="150000"/>
              </a:lnSpc>
              <a:buFont typeface="Wingdings" panose="05000000000000000000" pitchFamily="2" charset="2"/>
              <a:buChar char="l"/>
            </a:pPr>
            <a:r>
              <a:rPr sz="1400" dirty="0">
                <a:solidFill>
                  <a:schemeClr val="bg1"/>
                </a:solidFill>
                <a:latin typeface="微软雅黑" panose="020B0503020204020204" pitchFamily="34" charset="-122"/>
                <a:ea typeface="微软雅黑" panose="020B0503020204020204" pitchFamily="34" charset="-122"/>
              </a:rPr>
              <a:t>目前，中国移动官网流量1G售价约47.5元，但倒卖爱流量的黑市上，1G售价均低于30元，大多售价在26-28元左右。爱流量一次活动，中国移动被薅400多万元的“羊毛”</a:t>
            </a:r>
            <a:r>
              <a:rPr lang="zh-CN" sz="1400" dirty="0">
                <a:solidFill>
                  <a:schemeClr val="bg1"/>
                </a:solidFill>
                <a:latin typeface="微软雅黑" panose="020B0503020204020204" pitchFamily="34" charset="-122"/>
                <a:ea typeface="微软雅黑" panose="020B0503020204020204" pitchFamily="34" charset="-122"/>
              </a:rPr>
              <a:t>。</a:t>
            </a:r>
            <a:endParaRPr lang="en-US" altLang="zh-CN"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endParaRPr lang="en-US" altLang="zh-CN" sz="8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来源：</a:t>
            </a:r>
            <a:r>
              <a:rPr lang="zh-CN" sz="1600" dirty="0">
                <a:solidFill>
                  <a:schemeClr val="bg1"/>
                </a:solidFill>
                <a:latin typeface="微软雅黑" panose="020B0503020204020204" pitchFamily="34" charset="-122"/>
                <a:ea typeface="微软雅黑" panose="020B0503020204020204" pitchFamily="34" charset="-122"/>
              </a:rPr>
              <a:t>https://www.qcgzxw.cn/?p=742</a:t>
            </a:r>
          </a:p>
        </p:txBody>
      </p:sp>
      <p:pic>
        <p:nvPicPr>
          <p:cNvPr id="11" name="图片 10">
            <a:extLst>
              <a:ext uri="{FF2B5EF4-FFF2-40B4-BE49-F238E27FC236}">
                <a16:creationId xmlns:a16="http://schemas.microsoft.com/office/drawing/2014/main" id="{41257DAB-3679-45AF-8E51-4A05D89F45B5}"/>
              </a:ext>
            </a:extLst>
          </p:cNvPr>
          <p:cNvPicPr>
            <a:picLocks noChangeAspect="1"/>
          </p:cNvPicPr>
          <p:nvPr/>
        </p:nvPicPr>
        <p:blipFill>
          <a:blip r:embed="rId3"/>
          <a:stretch>
            <a:fillRect/>
          </a:stretch>
        </p:blipFill>
        <p:spPr>
          <a:xfrm>
            <a:off x="2790114" y="1278728"/>
            <a:ext cx="5917157" cy="2631289"/>
          </a:xfrm>
          <a:prstGeom prst="rect">
            <a:avLst/>
          </a:prstGeom>
        </p:spPr>
      </p:pic>
    </p:spTree>
    <p:extLst>
      <p:ext uri="{BB962C8B-B14F-4D97-AF65-F5344CB8AC3E}">
        <p14:creationId xmlns:p14="http://schemas.microsoft.com/office/powerpoint/2010/main" val="3330016895"/>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淘宝新用户注册</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2" name="文本框 11">
            <a:extLst>
              <a:ext uri="{FF2B5EF4-FFF2-40B4-BE49-F238E27FC236}">
                <a16:creationId xmlns:a16="http://schemas.microsoft.com/office/drawing/2014/main" id="{A8DE2661-4071-451F-B723-5369ED6B1BD1}"/>
              </a:ext>
            </a:extLst>
          </p:cNvPr>
          <p:cNvSpPr txBox="1"/>
          <p:nvPr/>
        </p:nvSpPr>
        <p:spPr>
          <a:xfrm>
            <a:off x="1224584" y="2026572"/>
            <a:ext cx="5707158" cy="373948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1月份，淘宝针对新注册用户，出了一系列的激励政策。而活动很快沦为黑产“薅羊毛”的对象，并在一周内形成完整产业链。</a:t>
            </a:r>
          </a:p>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刷客小欣研究了一轮风控规则后，发现确实有利可图。他从软件平台，购买了代注册和验证码收取业务，“一天薅出来7000元”。</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sz="16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来源：http://www.maijia.com/bbs/thread-69190-1-1.html</a:t>
            </a:r>
          </a:p>
        </p:txBody>
      </p:sp>
      <p:pic>
        <p:nvPicPr>
          <p:cNvPr id="13" name="图片 12">
            <a:extLst>
              <a:ext uri="{FF2B5EF4-FFF2-40B4-BE49-F238E27FC236}">
                <a16:creationId xmlns:a16="http://schemas.microsoft.com/office/drawing/2014/main" id="{816D159F-6852-4BAC-9413-C7C2C6DC99FE}"/>
              </a:ext>
            </a:extLst>
          </p:cNvPr>
          <p:cNvPicPr>
            <a:picLocks noChangeAspect="1"/>
          </p:cNvPicPr>
          <p:nvPr/>
        </p:nvPicPr>
        <p:blipFill>
          <a:blip r:embed="rId3"/>
          <a:stretch>
            <a:fillRect/>
          </a:stretch>
        </p:blipFill>
        <p:spPr>
          <a:xfrm>
            <a:off x="7903578" y="1345380"/>
            <a:ext cx="3216705" cy="5118357"/>
          </a:xfrm>
          <a:prstGeom prst="rect">
            <a:avLst/>
          </a:prstGeom>
        </p:spPr>
      </p:pic>
    </p:spTree>
    <p:extLst>
      <p:ext uri="{BB962C8B-B14F-4D97-AF65-F5344CB8AC3E}">
        <p14:creationId xmlns:p14="http://schemas.microsoft.com/office/powerpoint/2010/main" val="3615892412"/>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en-US" altLang="zh-CN" sz="3200" b="1" dirty="0">
                  <a:solidFill>
                    <a:schemeClr val="bg1"/>
                  </a:solidFill>
                  <a:latin typeface="+mn-ea"/>
                </a:rPr>
                <a:t>1</a:t>
              </a:r>
              <a:r>
                <a:rPr lang="zh-CN" altLang="en-US" sz="3200" b="1" dirty="0">
                  <a:solidFill>
                    <a:schemeClr val="bg1"/>
                  </a:solidFill>
                  <a:latin typeface="+mn-ea"/>
                </a:rPr>
                <a:t>分钱充话费</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pic>
        <p:nvPicPr>
          <p:cNvPr id="10" name="图片 9">
            <a:extLst>
              <a:ext uri="{FF2B5EF4-FFF2-40B4-BE49-F238E27FC236}">
                <a16:creationId xmlns:a16="http://schemas.microsoft.com/office/drawing/2014/main" id="{CA0EC7EA-1717-4AB4-A92E-1FEAB62EA8A5}"/>
              </a:ext>
            </a:extLst>
          </p:cNvPr>
          <p:cNvPicPr>
            <a:picLocks noChangeAspect="1"/>
          </p:cNvPicPr>
          <p:nvPr/>
        </p:nvPicPr>
        <p:blipFill>
          <a:blip r:embed="rId3"/>
          <a:stretch>
            <a:fillRect/>
          </a:stretch>
        </p:blipFill>
        <p:spPr>
          <a:xfrm>
            <a:off x="2076755" y="1258744"/>
            <a:ext cx="7211695" cy="2838450"/>
          </a:xfrm>
          <a:prstGeom prst="rect">
            <a:avLst/>
          </a:prstGeom>
        </p:spPr>
      </p:pic>
      <p:sp>
        <p:nvSpPr>
          <p:cNvPr id="11" name="文本框 10">
            <a:extLst>
              <a:ext uri="{FF2B5EF4-FFF2-40B4-BE49-F238E27FC236}">
                <a16:creationId xmlns:a16="http://schemas.microsoft.com/office/drawing/2014/main" id="{42C3D52D-9508-411A-924D-B9347311920E}"/>
              </a:ext>
            </a:extLst>
          </p:cNvPr>
          <p:cNvSpPr txBox="1"/>
          <p:nvPr/>
        </p:nvSpPr>
        <p:spPr>
          <a:xfrm>
            <a:off x="889445" y="4226510"/>
            <a:ext cx="10423496" cy="233140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90后的南京小伙小刘正处于无业状态，上网时，QQ聊天群里的爆出了一个攻略，只需花一分钱就能获得上百元的话费。抱着试一试的心态，小刘按照攻略中的步骤操作，在某充值平台篡改了支付金额，果真，只支付了1分钱，200元话费就到账了。</a:t>
            </a:r>
          </a:p>
          <a:p>
            <a:pPr marL="285750" indent="-285750" algn="just">
              <a:lnSpc>
                <a:spcPct val="150000"/>
              </a:lnSpc>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小刘开始闷声发大财。他通过QQ、微信、微博等宣称自己可以低价代充话费，不到账不收钱。就这样，小刘先后在这个平台充值了58次，共花费不到一块钱，却到账了26000余元话费。</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lnSpc>
                <a:spcPct val="150000"/>
              </a:lnSpc>
            </a:pPr>
            <a:endParaRPr lang="en-US" altLang="zh-CN" sz="3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来源：https://www.anquan.org/news/2731https://www.anquan.org/news/2731</a:t>
            </a:r>
          </a:p>
        </p:txBody>
      </p:sp>
    </p:spTree>
    <p:extLst>
      <p:ext uri="{BB962C8B-B14F-4D97-AF65-F5344CB8AC3E}">
        <p14:creationId xmlns:p14="http://schemas.microsoft.com/office/powerpoint/2010/main" val="2569800817"/>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9AE68A65-531D-48FC-A21C-D50C45DD13E0}"/>
              </a:ext>
            </a:extLst>
          </p:cNvPr>
          <p:cNvGrpSpPr/>
          <p:nvPr/>
        </p:nvGrpSpPr>
        <p:grpSpPr>
          <a:xfrm>
            <a:off x="-12196" y="-1672"/>
            <a:ext cx="12226779" cy="827171"/>
            <a:chOff x="-12196" y="-1672"/>
            <a:chExt cx="12226779" cy="827171"/>
          </a:xfrm>
        </p:grpSpPr>
        <p:sp>
          <p:nvSpPr>
            <p:cNvPr id="42" name="文本框 41">
              <a:extLst>
                <a:ext uri="{FF2B5EF4-FFF2-40B4-BE49-F238E27FC236}">
                  <a16:creationId xmlns:a16="http://schemas.microsoft.com/office/drawing/2014/main" id="{3700F3CC-E6F5-44E6-BFC8-5AD06EDBDDA6}"/>
                </a:ext>
              </a:extLst>
            </p:cNvPr>
            <p:cNvSpPr txBox="1"/>
            <p:nvPr/>
          </p:nvSpPr>
          <p:spPr>
            <a:xfrm>
              <a:off x="2076755" y="221213"/>
              <a:ext cx="6507687" cy="584775"/>
            </a:xfrm>
            <a:prstGeom prst="rect">
              <a:avLst/>
            </a:prstGeom>
            <a:noFill/>
          </p:spPr>
          <p:txBody>
            <a:bodyPr wrap="square" rtlCol="0">
              <a:spAutoFit/>
            </a:bodyPr>
            <a:lstStyle/>
            <a:p>
              <a:r>
                <a:rPr lang="zh-CN" altLang="en-US" sz="3200" b="1" dirty="0">
                  <a:solidFill>
                    <a:schemeClr val="bg1"/>
                  </a:solidFill>
                  <a:latin typeface="+mn-ea"/>
                </a:rPr>
                <a:t>黑客盗刷</a:t>
              </a:r>
              <a:r>
                <a:rPr lang="en-US" altLang="zh-CN" sz="3200" b="1" dirty="0">
                  <a:solidFill>
                    <a:schemeClr val="bg1"/>
                  </a:solidFill>
                  <a:latin typeface="+mn-ea"/>
                </a:rPr>
                <a:t>50</a:t>
              </a:r>
              <a:r>
                <a:rPr lang="zh-CN" altLang="en-US" sz="3200" b="1" dirty="0">
                  <a:solidFill>
                    <a:schemeClr val="bg1"/>
                  </a:solidFill>
                  <a:latin typeface="+mn-ea"/>
                </a:rPr>
                <a:t>万红包</a:t>
              </a:r>
            </a:p>
          </p:txBody>
        </p:sp>
        <p:grpSp>
          <p:nvGrpSpPr>
            <p:cNvPr id="43" name="组合 42">
              <a:extLst>
                <a:ext uri="{FF2B5EF4-FFF2-40B4-BE49-F238E27FC236}">
                  <a16:creationId xmlns:a16="http://schemas.microsoft.com/office/drawing/2014/main" id="{354BA0F1-7E2F-42AB-96AC-6FE4697C41C7}"/>
                </a:ext>
              </a:extLst>
            </p:cNvPr>
            <p:cNvGrpSpPr/>
            <p:nvPr/>
          </p:nvGrpSpPr>
          <p:grpSpPr>
            <a:xfrm>
              <a:off x="-12196" y="-1672"/>
              <a:ext cx="12226779" cy="827171"/>
              <a:chOff x="-12196" y="-1672"/>
              <a:chExt cx="12226779" cy="827171"/>
            </a:xfrm>
          </p:grpSpPr>
          <p:cxnSp>
            <p:nvCxnSpPr>
              <p:cNvPr id="44" name="直接连接符 43">
                <a:extLst>
                  <a:ext uri="{FF2B5EF4-FFF2-40B4-BE49-F238E27FC236}">
                    <a16:creationId xmlns:a16="http://schemas.microsoft.com/office/drawing/2014/main" id="{73EB9D5A-7DF2-4EDB-BFAA-52E42177E4F9}"/>
                  </a:ext>
                </a:extLst>
              </p:cNvPr>
              <p:cNvCxnSpPr>
                <a:cxnSpLocks/>
              </p:cNvCxnSpPr>
              <p:nvPr/>
            </p:nvCxnSpPr>
            <p:spPr>
              <a:xfrm>
                <a:off x="-12196" y="823864"/>
                <a:ext cx="122267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矩形: 剪去单角 44">
                <a:extLst>
                  <a:ext uri="{FF2B5EF4-FFF2-40B4-BE49-F238E27FC236}">
                    <a16:creationId xmlns:a16="http://schemas.microsoft.com/office/drawing/2014/main" id="{9DCC07CE-73A5-4948-AD67-580CB766D374}"/>
                  </a:ext>
                </a:extLst>
              </p:cNvPr>
              <p:cNvSpPr/>
              <p:nvPr/>
            </p:nvSpPr>
            <p:spPr>
              <a:xfrm>
                <a:off x="1" y="-1672"/>
                <a:ext cx="1767253" cy="827171"/>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1E24BB80-F911-4630-8CE0-B7635CC3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7" y="241743"/>
                <a:ext cx="1364640" cy="426450"/>
              </a:xfrm>
              <a:prstGeom prst="rect">
                <a:avLst/>
              </a:prstGeom>
            </p:spPr>
          </p:pic>
        </p:grpSp>
      </p:grpSp>
      <p:sp>
        <p:nvSpPr>
          <p:cNvPr id="12" name="文本框 11">
            <a:extLst>
              <a:ext uri="{FF2B5EF4-FFF2-40B4-BE49-F238E27FC236}">
                <a16:creationId xmlns:a16="http://schemas.microsoft.com/office/drawing/2014/main" id="{72D0729B-AC23-4227-9C1C-AA01B7B375EC}"/>
              </a:ext>
            </a:extLst>
          </p:cNvPr>
          <p:cNvSpPr txBox="1"/>
          <p:nvPr/>
        </p:nvSpPr>
        <p:spPr>
          <a:xfrm>
            <a:off x="6218514" y="2182694"/>
            <a:ext cx="5462208" cy="36871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sz="1600" dirty="0">
                <a:solidFill>
                  <a:schemeClr val="bg1"/>
                </a:solidFill>
                <a:latin typeface="微软雅黑" panose="020B0503020204020204" pitchFamily="34" charset="-122"/>
                <a:ea typeface="微软雅黑" panose="020B0503020204020204" pitchFamily="34" charset="-122"/>
              </a:rPr>
              <a:t>2016年底，</a:t>
            </a:r>
            <a:r>
              <a:rPr lang="zh-CN" sz="1600" dirty="0">
                <a:solidFill>
                  <a:schemeClr val="bg1"/>
                </a:solidFill>
                <a:latin typeface="微软雅黑" panose="020B0503020204020204" pitchFamily="34" charset="-122"/>
                <a:ea typeface="微软雅黑" panose="020B0503020204020204" pitchFamily="34" charset="-122"/>
              </a:rPr>
              <a:t>某公司在进行平台自查时发现手机</a:t>
            </a:r>
            <a:r>
              <a:rPr lang="en-US" altLang="zh-CN" sz="1600" dirty="0">
                <a:solidFill>
                  <a:schemeClr val="bg1"/>
                </a:solidFill>
                <a:latin typeface="微软雅黑" panose="020B0503020204020204" pitchFamily="34" charset="-122"/>
                <a:ea typeface="微软雅黑" panose="020B0503020204020204" pitchFamily="34" charset="-122"/>
              </a:rPr>
              <a:t>APP</a:t>
            </a:r>
            <a:r>
              <a:rPr lang="zh-CN" altLang="en-US" sz="1600" dirty="0">
                <a:solidFill>
                  <a:schemeClr val="bg1"/>
                </a:solidFill>
                <a:latin typeface="微软雅黑" panose="020B0503020204020204" pitchFamily="34" charset="-122"/>
                <a:ea typeface="微软雅黑" panose="020B0503020204020204" pitchFamily="34" charset="-122"/>
              </a:rPr>
              <a:t>红包业务有异常交易信息，账户内五十万元不翼而飞。据工作人员透露，其</a:t>
            </a:r>
            <a:r>
              <a:rPr lang="en-US" altLang="zh-CN" sz="1600" dirty="0">
                <a:solidFill>
                  <a:schemeClr val="bg1"/>
                </a:solidFill>
                <a:latin typeface="微软雅黑" panose="020B0503020204020204" pitchFamily="34" charset="-122"/>
                <a:ea typeface="微软雅黑" panose="020B0503020204020204" pitchFamily="34" charset="-122"/>
              </a:rPr>
              <a:t>APP</a:t>
            </a:r>
            <a:r>
              <a:rPr lang="zh-CN" altLang="en-US" sz="1600" dirty="0">
                <a:solidFill>
                  <a:schemeClr val="bg1"/>
                </a:solidFill>
                <a:latin typeface="微软雅黑" panose="020B0503020204020204" pitchFamily="34" charset="-122"/>
                <a:ea typeface="微软雅黑" panose="020B0503020204020204" pitchFamily="34" charset="-122"/>
              </a:rPr>
              <a:t>正在进行一场推广，通过发送积分的方式吸引用户关注并参与，一旦积攒到相应积分便可以换成现金，最终通过微信支付方式送达个人账户。</a:t>
            </a:r>
          </a:p>
          <a:p>
            <a:pPr marL="285750" indent="-285750" algn="just">
              <a:lnSpc>
                <a:spcPct val="150000"/>
              </a:lnSpc>
              <a:buFont typeface="Wingdings" panose="05000000000000000000" pitchFamily="2" charset="2"/>
              <a:buChar char="l"/>
            </a:pPr>
            <a:r>
              <a:rPr lang="zh-CN" sz="1600" dirty="0">
                <a:solidFill>
                  <a:schemeClr val="bg1"/>
                </a:solidFill>
                <a:latin typeface="微软雅黑" panose="020B0503020204020204" pitchFamily="34" charset="-122"/>
                <a:ea typeface="微软雅黑" panose="020B0503020204020204" pitchFamily="34" charset="-122"/>
              </a:rPr>
              <a:t>在网上暗藏一批专门盯着这些红包的黑客，他们利用自身技术寻找漏洞，通过作弊软件修改参数，最终以薅羊毛的方式将红包盗刷一空。</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lnSpc>
                <a:spcPct val="150000"/>
              </a:lnSpc>
            </a:pPr>
            <a:endParaRPr lang="zh-CN" sz="1600" dirty="0">
              <a:solidFill>
                <a:schemeClr val="bg1"/>
              </a:solidFill>
              <a:latin typeface="微软雅黑" panose="020B0503020204020204" pitchFamily="34" charset="-122"/>
              <a:ea typeface="微软雅黑" panose="020B0503020204020204" pitchFamily="34" charset="-122"/>
            </a:endParaRPr>
          </a:p>
          <a:p>
            <a:pPr algn="r">
              <a:lnSpc>
                <a:spcPct val="110000"/>
              </a:lnSpc>
            </a:pPr>
            <a:r>
              <a:rPr lang="zh-CN" altLang="en-US" sz="1400" dirty="0">
                <a:solidFill>
                  <a:schemeClr val="bg1"/>
                </a:solidFill>
                <a:latin typeface="微软雅黑" panose="020B0503020204020204" pitchFamily="34" charset="-122"/>
                <a:ea typeface="微软雅黑" panose="020B0503020204020204" pitchFamily="34" charset="-122"/>
              </a:rPr>
              <a:t>来源：</a:t>
            </a:r>
            <a:r>
              <a:rPr lang="zh-CN" sz="1400" dirty="0">
                <a:solidFill>
                  <a:schemeClr val="bg1"/>
                </a:solidFill>
                <a:latin typeface="微软雅黑" panose="020B0503020204020204" pitchFamily="34" charset="-122"/>
                <a:ea typeface="微软雅黑" panose="020B0503020204020204" pitchFamily="34" charset="-122"/>
              </a:rPr>
              <a:t>http://www.ifuun.com/a20174211836967/</a:t>
            </a:r>
          </a:p>
        </p:txBody>
      </p:sp>
      <p:pic>
        <p:nvPicPr>
          <p:cNvPr id="13" name="图片 12">
            <a:extLst>
              <a:ext uri="{FF2B5EF4-FFF2-40B4-BE49-F238E27FC236}">
                <a16:creationId xmlns:a16="http://schemas.microsoft.com/office/drawing/2014/main" id="{188E421F-913A-4AED-8F03-18237624DD42}"/>
              </a:ext>
            </a:extLst>
          </p:cNvPr>
          <p:cNvPicPr>
            <a:picLocks noChangeAspect="1"/>
          </p:cNvPicPr>
          <p:nvPr/>
        </p:nvPicPr>
        <p:blipFill>
          <a:blip r:embed="rId3"/>
          <a:stretch>
            <a:fillRect/>
          </a:stretch>
        </p:blipFill>
        <p:spPr>
          <a:xfrm>
            <a:off x="540385" y="2183764"/>
            <a:ext cx="5435914" cy="3686093"/>
          </a:xfrm>
          <a:prstGeom prst="rect">
            <a:avLst/>
          </a:prstGeom>
        </p:spPr>
      </p:pic>
    </p:spTree>
    <p:extLst>
      <p:ext uri="{BB962C8B-B14F-4D97-AF65-F5344CB8AC3E}">
        <p14:creationId xmlns:p14="http://schemas.microsoft.com/office/powerpoint/2010/main" val="2729727918"/>
      </p:ext>
    </p:extLst>
  </p:cSld>
  <p:clrMapOvr>
    <a:masterClrMapping/>
  </p:clrMapOvr>
  <p:transition spd="slow">
    <p:comb/>
  </p:transition>
</p:sld>
</file>

<file path=ppt/tags/tag1.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12"/>
</p:tagLst>
</file>

<file path=ppt/tags/tag11.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9"/>
</p:tagLst>
</file>

<file path=ppt/tags/tag14.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10"/>
</p:tagLst>
</file>

<file path=ppt/tags/tag15.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7"/>
</p:tagLst>
</file>

<file path=ppt/tags/tag18.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Text"/>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SubTitle"/>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Text"/>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SubTitle"/>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70920115346"/>
  <p:tag name="MH_LIBRARY" val="GRAPHIC"/>
  <p:tag name="MH_TYPE" val="SubTitle"/>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9"/>
</p:tagLst>
</file>

<file path=ppt/tags/tag4.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SubTitle"/>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10"/>
</p:tagLst>
</file>

<file path=ppt/tags/tag41.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11"/>
</p:tagLst>
</file>

<file path=ppt/tags/tag42.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12"/>
</p:tagLst>
</file>

<file path=ppt/tags/tag43.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6"/>
</p:tagLst>
</file>

<file path=ppt/tags/tag45.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7"/>
</p:tagLst>
</file>

<file path=ppt/tags/tag46.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8"/>
</p:tagLst>
</file>

<file path=ppt/tags/tag47.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70920132742"/>
  <p:tag name="MH_LIBRARY" val="GRAPHIC"/>
  <p:tag name="MH_TYPE" val="Other"/>
  <p:tag name="MH_ORDER" val="4"/>
</p:tagLst>
</file>

<file path=ppt/tags/tag51.xml><?xml version="1.0" encoding="utf-8"?>
<p:tagLst xmlns:a="http://schemas.openxmlformats.org/drawingml/2006/main" xmlns:r="http://schemas.openxmlformats.org/officeDocument/2006/relationships" xmlns:p="http://schemas.openxmlformats.org/presentationml/2006/main">
  <p:tag name="MH" val="20170920133434"/>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920133434"/>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70920133434"/>
  <p:tag name="MH_LIBRARY" val="GRAPHIC"/>
  <p:tag name="MH_TYPE" val="Desc"/>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920133434"/>
  <p:tag name="MH_LIBRARY" val="GRAPHIC"/>
  <p:tag name="MH_TYPE" val="Other"/>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70920133434"/>
  <p:tag name="MH_LIBRARY" val="GRAPHIC"/>
  <p:tag name="MH_TYPE" val="Other"/>
  <p:tag name="MH_ORDER" val="4"/>
</p:tagLst>
</file>

<file path=ppt/tags/tag56.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SubTitle"/>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Other"/>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SubTitle"/>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920130359"/>
  <p:tag name="MH_LIBRARY" val="GRAPHIC"/>
  <p:tag name="MH_TYPE" val="Title"/>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Other"/>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920134659"/>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Other"/>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Other"/>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Other"/>
  <p:tag name="MH_ORDER" val="3"/>
</p:tagLst>
</file>

<file path=ppt/tags/tag69.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5"/>
</p:tagLst>
</file>

<file path=ppt/tags/tag70.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SubTitle"/>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SubTitle"/>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70920141324"/>
  <p:tag name="MH_LIBRARY" val="GRAPHIC"/>
  <p:tag name="MH_TYPE" val="SubTitle"/>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70920113420"/>
  <p:tag name="MH_LIBRARY" val="GRAPHIC"/>
  <p:tag name="MH_TYPE" val="Other"/>
  <p:tag name="MH_ORDER" val="11"/>
</p:tagLst>
</file>

<file path=ppt/theme/theme1.xml><?xml version="1.0" encoding="utf-8"?>
<a:theme xmlns:a="http://schemas.openxmlformats.org/drawingml/2006/main" name="Office 主题">
  <a:themeElements>
    <a:clrScheme name="自定义 13">
      <a:dk1>
        <a:sysClr val="windowText" lastClr="000000"/>
      </a:dk1>
      <a:lt1>
        <a:sysClr val="window" lastClr="FFFFFF"/>
      </a:lt1>
      <a:dk2>
        <a:srgbClr val="44546A"/>
      </a:dk2>
      <a:lt2>
        <a:srgbClr val="E7E6E6"/>
      </a:lt2>
      <a:accent1>
        <a:srgbClr val="0070C0"/>
      </a:accent1>
      <a:accent2>
        <a:srgbClr val="00B0F0"/>
      </a:accent2>
      <a:accent3>
        <a:srgbClr val="0070C0"/>
      </a:accent3>
      <a:accent4>
        <a:srgbClr val="00B0F0"/>
      </a:accent4>
      <a:accent5>
        <a:srgbClr val="0070C0"/>
      </a:accent5>
      <a:accent6>
        <a:srgbClr val="00B0F0"/>
      </a:accent6>
      <a:hlink>
        <a:srgbClr val="0563C1"/>
      </a:hlink>
      <a:folHlink>
        <a:srgbClr val="954F72"/>
      </a:folHlink>
    </a:clrScheme>
    <a:fontScheme name="Temp">
      <a:majorFont>
        <a:latin typeface="Impact" panose="020F0302020204030204"/>
        <a:ea typeface="微软雅黑"/>
        <a:cs typeface=""/>
      </a:majorFont>
      <a:minorFont>
        <a:latin typeface="Impac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3400</Words>
  <Application>Microsoft Office PowerPoint</Application>
  <PresentationFormat>宽屏</PresentationFormat>
  <Paragraphs>237</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等线</vt:lpstr>
      <vt:lpstr>方正舒体</vt:lpstr>
      <vt:lpstr>方正姚体</vt:lpstr>
      <vt:lpstr>华文黑体</vt:lpstr>
      <vt:lpstr>宋体</vt:lpstr>
      <vt:lpstr>微软雅黑</vt:lpstr>
      <vt:lpstr>造字工房悦黑体验版常规体</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GS_00007</dc:creator>
  <cp:lastModifiedBy>Windows 用户</cp:lastModifiedBy>
  <cp:revision>56</cp:revision>
  <dcterms:created xsi:type="dcterms:W3CDTF">2015-05-05T08:02:14Z</dcterms:created>
  <dcterms:modified xsi:type="dcterms:W3CDTF">2017-09-20T06:29:22Z</dcterms:modified>
</cp:coreProperties>
</file>